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4" r:id="rId2"/>
  </p:sldMasterIdLst>
  <p:notesMasterIdLst>
    <p:notesMasterId r:id="rId32"/>
  </p:notesMasterIdLst>
  <p:handoutMasterIdLst>
    <p:handoutMasterId r:id="rId33"/>
  </p:handoutMasterIdLst>
  <p:sldIdLst>
    <p:sldId id="265" r:id="rId3"/>
    <p:sldId id="327" r:id="rId4"/>
    <p:sldId id="272" r:id="rId5"/>
    <p:sldId id="308" r:id="rId6"/>
    <p:sldId id="323" r:id="rId7"/>
    <p:sldId id="295" r:id="rId8"/>
    <p:sldId id="273" r:id="rId9"/>
    <p:sldId id="275" r:id="rId10"/>
    <p:sldId id="274" r:id="rId11"/>
    <p:sldId id="276" r:id="rId12"/>
    <p:sldId id="280" r:id="rId13"/>
    <p:sldId id="277" r:id="rId14"/>
    <p:sldId id="321" r:id="rId15"/>
    <p:sldId id="279" r:id="rId16"/>
    <p:sldId id="309" r:id="rId17"/>
    <p:sldId id="281" r:id="rId18"/>
    <p:sldId id="310" r:id="rId19"/>
    <p:sldId id="319" r:id="rId20"/>
    <p:sldId id="324" r:id="rId21"/>
    <p:sldId id="325" r:id="rId22"/>
    <p:sldId id="314" r:id="rId23"/>
    <p:sldId id="285" r:id="rId24"/>
    <p:sldId id="286" r:id="rId25"/>
    <p:sldId id="287" r:id="rId26"/>
    <p:sldId id="317" r:id="rId27"/>
    <p:sldId id="326" r:id="rId28"/>
    <p:sldId id="297" r:id="rId29"/>
    <p:sldId id="299" r:id="rId30"/>
    <p:sldId id="304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72373" autoAdjust="0"/>
  </p:normalViewPr>
  <p:slideViewPr>
    <p:cSldViewPr snapToGrid="0" showGuides="1">
      <p:cViewPr varScale="1">
        <p:scale>
          <a:sx n="84" d="100"/>
          <a:sy n="84" d="100"/>
        </p:scale>
        <p:origin x="157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35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3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99BDA-BD19-4064-BF2C-14D89FF3C190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28E8E-C91D-44A0-93D6-1E4294D2C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08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DF147-A9B1-468D-860B-052CCDB90DB6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8310F-3F7A-4A9C-892D-242CD6C38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54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10F-3F7A-4A9C-892D-242CD6C380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00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10F-3F7A-4A9C-892D-242CD6C3803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01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Teri’s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10F-3F7A-4A9C-892D-242CD6C3803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95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10F-3F7A-4A9C-892D-242CD6C3803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11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r>
              <a:rPr lang="en-US" baseline="0" dirty="0" smtClean="0"/>
              <a:t>Paula’s </a:t>
            </a:r>
            <a:r>
              <a:rPr lang="en-US" baseline="0" dirty="0" err="1" smtClean="0"/>
              <a:t>Qualtrix</a:t>
            </a:r>
            <a:r>
              <a:rPr lang="en-US" baseline="0" dirty="0" smtClean="0"/>
              <a:t> survey this summer.  Everyone can provide feedback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10F-3F7A-4A9C-892D-242CD6C3803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20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10F-3F7A-4A9C-892D-242CD6C3803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52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10F-3F7A-4A9C-892D-242CD6C3803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52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10F-3F7A-4A9C-892D-242CD6C380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8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10F-3F7A-4A9C-892D-242CD6C3803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59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10F-3F7A-4A9C-892D-242CD6C3803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38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10F-3F7A-4A9C-892D-242CD6C3803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03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10F-3F7A-4A9C-892D-242CD6C3803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4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10F-3F7A-4A9C-892D-242CD6C3803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17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10F-3F7A-4A9C-892D-242CD6C3803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3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10F-3F7A-4A9C-892D-242CD6C3803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3B0C-DDAB-42F4-8C24-B1FE6CABC65D}" type="datetime1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8C6A-E15D-42F1-AAF6-839123805FBB}" type="datetime1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4DB9-A473-442C-B086-D1F93506A4BE}" type="datetime1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0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9991-E95B-472C-BB57-B5B9032A924B}" type="datetime1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7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7AFD-ABC7-4364-90EF-95B15C8A323B}" type="datetime1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E068-E05A-439C-97F8-45AC8119FCD5}" type="datetime1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8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03B3-DEE5-43F8-925B-912AA65DCD81}" type="datetime1">
              <a:rPr lang="en-US" smtClean="0"/>
              <a:pPr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9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0C9F-8B7D-49D2-9820-A92EA66BAD43}" type="datetime1">
              <a:rPr lang="en-US" smtClean="0"/>
              <a:pPr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0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059C-4DF7-43AB-9953-A9E9C32BDFAB}" type="datetime1">
              <a:rPr lang="en-US" smtClean="0"/>
              <a:pPr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5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3EC7-B7A8-467B-A043-A6BA6621D453}" type="datetime1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7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6EBB-3674-4C80-A7FF-3B979F5315DA}" type="datetime1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8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0484A-F300-4B64-A3A1-4509DE43DA60}" type="datetime1">
              <a:rPr lang="en-US" smtClean="0"/>
              <a:pPr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422B5-12DA-40CC-AE4D-EB9F47245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4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68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etrev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4416" y="1765338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latin typeface="Segoe UI Semibold" panose="020B0702040204020203" pitchFamily="34" charset="0"/>
              </a:rPr>
              <a:t>Understanding Introverts &amp; Extroverts – </a:t>
            </a:r>
            <a:br>
              <a:rPr lang="en-US" sz="4900" b="1" dirty="0" smtClean="0">
                <a:latin typeface="Segoe UI Semibold" panose="020B0702040204020203" pitchFamily="34" charset="0"/>
              </a:rPr>
            </a:br>
            <a:r>
              <a:rPr lang="en-US" sz="4900" b="1" dirty="0" smtClean="0">
                <a:latin typeface="Segoe UI Semibold" panose="020B0702040204020203" pitchFamily="34" charset="0"/>
              </a:rPr>
              <a:t/>
            </a:r>
            <a:br>
              <a:rPr lang="en-US" sz="4900" b="1" dirty="0" smtClean="0">
                <a:latin typeface="Segoe UI Semibold" panose="020B0702040204020203" pitchFamily="34" charset="0"/>
              </a:rPr>
            </a:br>
            <a:r>
              <a:rPr lang="en-US" sz="3600" b="1" i="1" dirty="0">
                <a:latin typeface="Segoe UI Semibold" panose="020B0702040204020203" pitchFamily="34" charset="0"/>
              </a:rPr>
              <a:t>B</a:t>
            </a:r>
            <a:r>
              <a:rPr lang="en-US" sz="3600" b="1" i="1" dirty="0" smtClean="0">
                <a:latin typeface="Segoe UI Semibold" panose="020B0702040204020203" pitchFamily="34" charset="0"/>
              </a:rPr>
              <a:t>ring out the best in yourself and your team</a:t>
            </a:r>
            <a:r>
              <a:rPr lang="en-US" sz="3600" b="1" i="1" dirty="0" smtClean="0"/>
              <a:t/>
            </a:r>
            <a:br>
              <a:rPr lang="en-US" sz="3600" b="1" i="1" dirty="0" smtClean="0"/>
            </a:br>
            <a:endParaRPr lang="en-US" sz="3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0752" y="4603887"/>
            <a:ext cx="9144000" cy="1655762"/>
          </a:xfrm>
        </p:spPr>
        <p:txBody>
          <a:bodyPr/>
          <a:lstStyle/>
          <a:p>
            <a:r>
              <a:rPr lang="en-US" dirty="0" smtClean="0">
                <a:latin typeface="Segoe UI Semibold" panose="020B0702040204020203" pitchFamily="34" charset="0"/>
              </a:rPr>
              <a:t>Maureen Schafer</a:t>
            </a:r>
          </a:p>
          <a:p>
            <a:r>
              <a:rPr lang="en-US" dirty="0" smtClean="0">
                <a:latin typeface="Segoe UI Semibold" panose="020B0702040204020203" pitchFamily="34" charset="0"/>
              </a:rPr>
              <a:t>Senior Associate Director, Academic Advising Center</a:t>
            </a:r>
          </a:p>
          <a:p>
            <a:r>
              <a:rPr lang="en-US" dirty="0" smtClean="0">
                <a:latin typeface="Segoe UI Semibold" panose="020B0702040204020203" pitchFamily="34" charset="0"/>
              </a:rPr>
              <a:t>University of Iowa</a:t>
            </a:r>
            <a:endParaRPr lang="en-US" dirty="0"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1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</a:rPr>
              <a:t>Characteristics</a:t>
            </a:r>
            <a:endParaRPr lang="en-US" dirty="0">
              <a:latin typeface="Segoe UI Semibold" panose="020B0702040204020203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Segoe UI Semibold" panose="020B0702040204020203" pitchFamily="34" charset="0"/>
              </a:rPr>
              <a:t>Best way to recharge:</a:t>
            </a:r>
          </a:p>
          <a:p>
            <a:endParaRPr lang="en-US" sz="2000" dirty="0" smtClean="0">
              <a:latin typeface="Segoe UI Semibold" panose="020B0702040204020203" pitchFamily="34" charset="0"/>
            </a:endParaRPr>
          </a:p>
          <a:p>
            <a:pPr lvl="1"/>
            <a:r>
              <a:rPr lang="en-US" sz="3200" dirty="0" smtClean="0">
                <a:latin typeface="Segoe UI Semibold" panose="020B0702040204020203" pitchFamily="34" charset="0"/>
              </a:rPr>
              <a:t>Extroverts:  Recharge with others</a:t>
            </a:r>
          </a:p>
          <a:p>
            <a:pPr lvl="1"/>
            <a:endParaRPr lang="en-US" dirty="0" smtClean="0">
              <a:latin typeface="Segoe UI Semibold" panose="020B0702040204020203" pitchFamily="34" charset="0"/>
            </a:endParaRPr>
          </a:p>
          <a:p>
            <a:pPr lvl="1"/>
            <a:r>
              <a:rPr lang="en-US" sz="3200" dirty="0" smtClean="0">
                <a:latin typeface="Segoe UI Semibold" panose="020B0702040204020203" pitchFamily="34" charset="0"/>
              </a:rPr>
              <a:t>Introverts:  Recharge in solitude</a:t>
            </a:r>
            <a:endParaRPr lang="en-US" sz="3200" dirty="0">
              <a:latin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</a:rPr>
              <a:t>Characteristics</a:t>
            </a:r>
            <a:endParaRPr lang="en-US" dirty="0">
              <a:latin typeface="Segoe UI Semibold" panose="020B0702040204020203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Segoe UI Semibold" panose="020B0702040204020203" pitchFamily="34" charset="0"/>
              </a:rPr>
              <a:t>Tolerance of stimulation:</a:t>
            </a:r>
          </a:p>
          <a:p>
            <a:endParaRPr lang="en-US" sz="2200" dirty="0" smtClean="0">
              <a:latin typeface="Segoe UI Semibold" panose="020B0702040204020203" pitchFamily="34" charset="0"/>
            </a:endParaRPr>
          </a:p>
          <a:p>
            <a:pPr lvl="1"/>
            <a:r>
              <a:rPr lang="en-US" sz="3200" dirty="0" smtClean="0">
                <a:latin typeface="Segoe UI Semibold" panose="020B0702040204020203" pitchFamily="34" charset="0"/>
              </a:rPr>
              <a:t>Extroverts:  Operate well with higher levels of stimulation</a:t>
            </a:r>
          </a:p>
          <a:p>
            <a:pPr lvl="1"/>
            <a:endParaRPr lang="en-US" dirty="0" smtClean="0">
              <a:latin typeface="Segoe UI Semibold" panose="020B0702040204020203" pitchFamily="34" charset="0"/>
            </a:endParaRPr>
          </a:p>
          <a:p>
            <a:pPr lvl="1"/>
            <a:r>
              <a:rPr lang="en-US" sz="3200" dirty="0" smtClean="0">
                <a:latin typeface="Segoe UI Semibold" panose="020B0702040204020203" pitchFamily="34" charset="0"/>
              </a:rPr>
              <a:t>Introverts:  Feel ‘just right’ with less stimulation</a:t>
            </a:r>
          </a:p>
          <a:p>
            <a:pPr>
              <a:buFont typeface="Wingdings" pitchFamily="2" charset="2"/>
              <a:buChar char="§"/>
            </a:pP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</a:rPr>
              <a:t>Misconception</a:t>
            </a:r>
            <a:endParaRPr lang="en-US" dirty="0">
              <a:latin typeface="Segoe UI Semibold" panose="020B0702040204020203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UI Semibold" panose="020B0702040204020203" pitchFamily="34" charset="0"/>
              </a:rPr>
              <a:t>Introvert = Anti-Social?  NO!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i="1" dirty="0" smtClean="0"/>
              <a:t>Probably the most common – and damaging – misunderstanding of personality type is that introverts are anti-social and extroverts are pro-social.  But as we have seen, </a:t>
            </a:r>
            <a:r>
              <a:rPr lang="en-US" b="1" i="1" dirty="0" smtClean="0"/>
              <a:t>neither formulation is correct;  introverts and extroverts are differently social</a:t>
            </a:r>
            <a:r>
              <a:rPr lang="en-US" b="1" dirty="0" smtClean="0"/>
              <a:t>.” </a:t>
            </a:r>
          </a:p>
          <a:p>
            <a:pPr marL="0" indent="0">
              <a:buNone/>
            </a:pPr>
            <a:r>
              <a:rPr lang="en-US" dirty="0" smtClean="0"/>
              <a:t>	~ Susan Cain 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ntrovert: modern day guide for introverts, ways to conquer fear and find happiness (shyness, social anxiety, success, confidence, relationship) by [Sukardi, Nicolaus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4516" y="1792968"/>
            <a:ext cx="2518624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ages-na.ssl-images-amazon.com/images/I/51T6HaCyeqL._SX331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73" y="949802"/>
            <a:ext cx="219676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roduct Detai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452" y="965280"/>
            <a:ext cx="3108959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11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</a:rPr>
              <a:t>Misconception</a:t>
            </a:r>
            <a:endParaRPr lang="en-US" dirty="0">
              <a:latin typeface="Segoe UI Semibold" panose="020B0702040204020203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Segoe UI Semibold" panose="020B0702040204020203" pitchFamily="34" charset="0"/>
              </a:rPr>
              <a:t>Introverts are not engaged</a:t>
            </a:r>
          </a:p>
          <a:p>
            <a:pPr>
              <a:buNone/>
            </a:pPr>
            <a:endParaRPr lang="en-US" sz="2000" dirty="0" smtClean="0">
              <a:latin typeface="Segoe UI Semibold" panose="020B0702040204020203" pitchFamily="34" charset="0"/>
            </a:endParaRPr>
          </a:p>
          <a:p>
            <a:pPr>
              <a:buNone/>
            </a:pPr>
            <a:r>
              <a:rPr lang="en-US" dirty="0" smtClean="0">
                <a:latin typeface="Segoe UI Semibold" panose="020B0702040204020203" pitchFamily="34" charset="0"/>
              </a:rPr>
              <a:t>Introverts process  ideas better on their own and over time.</a:t>
            </a:r>
          </a:p>
          <a:p>
            <a:pPr>
              <a:buNone/>
            </a:pPr>
            <a:endParaRPr lang="en-US" sz="2000" dirty="0" smtClean="0">
              <a:latin typeface="Segoe UI Semibold" panose="020B0702040204020203" pitchFamily="34" charset="0"/>
            </a:endParaRPr>
          </a:p>
          <a:p>
            <a:pPr>
              <a:buNone/>
            </a:pPr>
            <a:r>
              <a:rPr lang="en-US" i="1" dirty="0" smtClean="0">
                <a:latin typeface="Segoe UI Semibold" panose="020B0702040204020203" pitchFamily="34" charset="0"/>
              </a:rPr>
              <a:t>“…Brainstorming does not work for them.   Email does.”</a:t>
            </a:r>
          </a:p>
          <a:p>
            <a:pPr>
              <a:buNone/>
            </a:pPr>
            <a:r>
              <a:rPr lang="en-US" dirty="0" smtClean="0">
                <a:latin typeface="Segoe UI Semibold" panose="020B0702040204020203" pitchFamily="34" charset="0"/>
              </a:rPr>
              <a:t>~ Laurie </a:t>
            </a:r>
            <a:r>
              <a:rPr lang="en-US" dirty="0" err="1" smtClean="0">
                <a:latin typeface="Segoe UI Semibold" panose="020B0702040204020203" pitchFamily="34" charset="0"/>
              </a:rPr>
              <a:t>Helgoe</a:t>
            </a:r>
            <a:r>
              <a:rPr lang="en-US" dirty="0" smtClean="0">
                <a:latin typeface="Segoe UI Semibold" panose="020B0702040204020203" pitchFamily="34" charset="0"/>
              </a:rPr>
              <a:t>, Psychology Today, 2011</a:t>
            </a:r>
            <a:endParaRPr lang="en-US" dirty="0">
              <a:latin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Segoe UI Semibold" panose="020B0702040204020203" pitchFamily="34" charset="0"/>
              </a:rPr>
              <a:t>Misconception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>
                <a:latin typeface="Segoe UI Semibold" panose="020B0702040204020203" pitchFamily="34" charset="0"/>
              </a:rPr>
              <a:t>Introverts are shy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660" y="2997200"/>
            <a:ext cx="27432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</a:rPr>
              <a:t>Misconception</a:t>
            </a:r>
            <a:endParaRPr lang="en-US" dirty="0">
              <a:latin typeface="Segoe UI Semibold" panose="020B0702040204020203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3600" dirty="0" smtClean="0"/>
              <a:t>Extroverts talk too much and are superficial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07" y="3240405"/>
            <a:ext cx="2752725" cy="2228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</a:rPr>
              <a:t>Know Thyself</a:t>
            </a:r>
            <a:endParaRPr lang="en-US" dirty="0">
              <a:latin typeface="Segoe UI Semibold" panose="020B0702040204020203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Segoe UI Semibold" panose="020B0702040204020203" pitchFamily="34" charset="0"/>
              </a:rPr>
              <a:t>Where do you fall on the continuum?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	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latin typeface="Segoe UI Semibold" panose="020B0702040204020203" pitchFamily="34" charset="0"/>
              </a:rPr>
              <a:t>    Introvert</a:t>
            </a:r>
            <a:r>
              <a:rPr lang="en-US" dirty="0">
                <a:latin typeface="Segoe UI Semibold" panose="020B0702040204020203" pitchFamily="34" charset="0"/>
              </a:rPr>
              <a:t>		</a:t>
            </a:r>
            <a:r>
              <a:rPr lang="en-US" dirty="0" smtClean="0">
                <a:latin typeface="Segoe UI Semibold" panose="020B0702040204020203" pitchFamily="34" charset="0"/>
              </a:rPr>
              <a:t>         </a:t>
            </a:r>
            <a:r>
              <a:rPr lang="en-US" dirty="0" err="1" smtClean="0">
                <a:latin typeface="Segoe UI Semibold" panose="020B0702040204020203" pitchFamily="34" charset="0"/>
              </a:rPr>
              <a:t>Ambivert</a:t>
            </a:r>
            <a:r>
              <a:rPr lang="en-US" dirty="0">
                <a:latin typeface="Segoe UI Semibold" panose="020B0702040204020203" pitchFamily="34" charset="0"/>
              </a:rPr>
              <a:t>		</a:t>
            </a:r>
            <a:r>
              <a:rPr lang="en-US" dirty="0" smtClean="0">
                <a:latin typeface="Segoe UI Semibold" panose="020B0702040204020203" pitchFamily="34" charset="0"/>
              </a:rPr>
              <a:t>    Extrovert</a:t>
            </a:r>
            <a:endParaRPr lang="en-US" dirty="0">
              <a:latin typeface="Segoe UI Semibold" panose="020B0702040204020203" pitchFamily="34" charset="0"/>
            </a:endParaRPr>
          </a:p>
          <a:p>
            <a:endParaRPr lang="en-US" dirty="0"/>
          </a:p>
        </p:txBody>
      </p:sp>
      <p:sp>
        <p:nvSpPr>
          <p:cNvPr id="5" name="Left-Right Arrow 4"/>
          <p:cNvSpPr/>
          <p:nvPr/>
        </p:nvSpPr>
        <p:spPr>
          <a:xfrm>
            <a:off x="1786088" y="2752333"/>
            <a:ext cx="9017233" cy="1371600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13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0212" y="1357803"/>
            <a:ext cx="9905998" cy="39962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Segoe UI Semibold" panose="020B0702040204020203" pitchFamily="34" charset="0"/>
              </a:rPr>
              <a:t>How does the way we operate best influence us at work?</a:t>
            </a:r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321" y="2836373"/>
            <a:ext cx="4289779" cy="3474720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0040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</a:rPr>
              <a:t>What can we do with this information?</a:t>
            </a:r>
            <a:endParaRPr lang="en-US" dirty="0">
              <a:latin typeface="Segoe UI Semibold" panose="020B0702040204020203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863" y="2011680"/>
            <a:ext cx="3805172" cy="4846320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2371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118" y="194310"/>
            <a:ext cx="5266944" cy="6583680"/>
          </a:xfrm>
          <a:effectLst>
            <a:softEdge rad="165100"/>
          </a:effectLst>
        </p:spPr>
      </p:pic>
      <p:sp>
        <p:nvSpPr>
          <p:cNvPr id="10" name="TextBox 9"/>
          <p:cNvSpPr txBox="1"/>
          <p:nvPr/>
        </p:nvSpPr>
        <p:spPr>
          <a:xfrm>
            <a:off x="274320" y="2560320"/>
            <a:ext cx="5161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egoe UI Semibold" panose="020B0702040204020203" pitchFamily="34" charset="0"/>
              </a:rPr>
              <a:t>Our journey here today……</a:t>
            </a:r>
            <a:endParaRPr lang="en-US" sz="3200" dirty="0"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77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</a:rPr>
              <a:t>What we can all do</a:t>
            </a:r>
            <a:endParaRPr lang="en-US" dirty="0">
              <a:latin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707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Segoe UI Semibold" panose="020B0702040204020203" pitchFamily="34" charset="0"/>
              </a:rPr>
              <a:t>Share how we operate best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Segoe UI Semibold" panose="020B0702040204020203" pitchFamily="34" charset="0"/>
              </a:rPr>
              <a:t>Advocate for ourselves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Segoe UI Semibold" panose="020B0702040204020203" pitchFamily="34" charset="0"/>
              </a:rPr>
              <a:t>Understand that each person operates differently</a:t>
            </a:r>
          </a:p>
          <a:p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3508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Situations when preferences become evident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2145665"/>
            <a:ext cx="10134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Segoe UI Semibold" panose="020B0702040204020203" pitchFamily="34" charset="0"/>
              </a:rPr>
              <a:t>Staff Meetings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Segoe UI Semibold" panose="020B0702040204020203" pitchFamily="34" charset="0"/>
              </a:rPr>
              <a:t>Committee Work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Segoe UI Semibold" panose="020B0702040204020203" pitchFamily="34" charset="0"/>
              </a:rPr>
              <a:t>Performance Appraisals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Segoe UI Semibold" panose="020B0702040204020203" pitchFamily="34" charset="0"/>
              </a:rPr>
              <a:t>Events – open houses, public speaking, representing the office</a:t>
            </a:r>
            <a:endParaRPr lang="en-US" sz="3200" dirty="0"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45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</a:rPr>
              <a:t>Extroverts should:</a:t>
            </a:r>
            <a:endParaRPr lang="en-US" dirty="0">
              <a:latin typeface="Segoe UI Semibold" panose="020B0702040204020203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2058099"/>
            <a:ext cx="10134600" cy="4351338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Segoe UI Semibold" panose="020B0702040204020203" pitchFamily="34" charset="0"/>
              </a:rPr>
              <a:t>Send meeting agendas in advance</a:t>
            </a:r>
          </a:p>
          <a:p>
            <a:pPr>
              <a:buFont typeface="Wingdings" pitchFamily="2" charset="2"/>
              <a:buChar char="§"/>
            </a:pPr>
            <a:endParaRPr lang="en-US" sz="1200" dirty="0" smtClean="0">
              <a:latin typeface="Segoe UI Semibold" panose="020B0702040204020203" pitchFamily="34" charset="0"/>
            </a:endParaRPr>
          </a:p>
          <a:p>
            <a:r>
              <a:rPr lang="en-US" sz="3600" dirty="0" smtClean="0">
                <a:latin typeface="Segoe UI Semibold" panose="020B0702040204020203" pitchFamily="34" charset="0"/>
              </a:rPr>
              <a:t>Minimize dropping in on introverts</a:t>
            </a:r>
          </a:p>
          <a:p>
            <a:pPr>
              <a:buNone/>
            </a:pPr>
            <a:endParaRPr lang="en-US" sz="1000" dirty="0" smtClean="0">
              <a:latin typeface="Segoe UI Semibold" panose="020B0702040204020203" pitchFamily="34" charset="0"/>
            </a:endParaRPr>
          </a:p>
          <a:p>
            <a:r>
              <a:rPr lang="en-US" sz="3600" dirty="0" smtClean="0">
                <a:latin typeface="Segoe UI Semibold" panose="020B0702040204020203" pitchFamily="34" charset="0"/>
              </a:rPr>
              <a:t>Provide opportunities to give feedback in writing</a:t>
            </a:r>
            <a:endParaRPr lang="en-US" sz="3600" dirty="0">
              <a:latin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</a:rPr>
              <a:t>Introverts should:</a:t>
            </a:r>
            <a:endParaRPr lang="en-US" dirty="0">
              <a:latin typeface="Segoe UI Semibold" panose="020B0702040204020203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Segoe UI Semibold" panose="020B0702040204020203" pitchFamily="34" charset="0"/>
              </a:rPr>
              <a:t>Understand that extroverts can process ideas while talking.</a:t>
            </a:r>
          </a:p>
          <a:p>
            <a:endParaRPr lang="en-US" sz="1000" dirty="0" smtClean="0">
              <a:latin typeface="Segoe UI Semibold" panose="020B0702040204020203" pitchFamily="34" charset="0"/>
            </a:endParaRPr>
          </a:p>
          <a:p>
            <a:r>
              <a:rPr lang="en-US" sz="3600" dirty="0" smtClean="0">
                <a:latin typeface="Segoe UI Semibold" panose="020B0702040204020203" pitchFamily="34" charset="0"/>
              </a:rPr>
              <a:t>Educate extroverted colleagues about what you wish they would know about you.  It’s not that we don’t </a:t>
            </a:r>
            <a:r>
              <a:rPr lang="en-US" sz="3600" i="1" dirty="0" smtClean="0">
                <a:latin typeface="Segoe UI Semibold" panose="020B0702040204020203" pitchFamily="34" charset="0"/>
              </a:rPr>
              <a:t>care</a:t>
            </a:r>
            <a:r>
              <a:rPr lang="en-US" sz="3600" dirty="0" smtClean="0">
                <a:latin typeface="Segoe UI Semibold" panose="020B0702040204020203" pitchFamily="34" charset="0"/>
              </a:rPr>
              <a:t>…it’s that we don’t </a:t>
            </a:r>
            <a:r>
              <a:rPr lang="en-US" sz="3600" i="1" dirty="0" smtClean="0">
                <a:latin typeface="Segoe UI Semibold" panose="020B0702040204020203" pitchFamily="34" charset="0"/>
              </a:rPr>
              <a:t>know</a:t>
            </a:r>
            <a:r>
              <a:rPr lang="en-US" sz="3600" dirty="0" smtClean="0">
                <a:latin typeface="Segoe UI Semibold" panose="020B0702040204020203" pitchFamily="34" charset="0"/>
              </a:rPr>
              <a:t>!</a:t>
            </a:r>
            <a:endParaRPr lang="en-US" sz="3600" dirty="0">
              <a:latin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Segoe UI Semibold" panose="020B0702040204020203" pitchFamily="34" charset="0"/>
              </a:rPr>
              <a:t>Our goal</a:t>
            </a:r>
            <a:endParaRPr lang="en-US" sz="4400" dirty="0">
              <a:latin typeface="Segoe UI Semibold" panose="020B0702040204020203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03867" y="2097088"/>
            <a:ext cx="10134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Segoe UI Semibold" panose="020B0702040204020203" pitchFamily="34" charset="0"/>
              </a:rPr>
              <a:t>Allow everyone </a:t>
            </a:r>
            <a:r>
              <a:rPr lang="en-US" sz="3600" dirty="0" smtClean="0">
                <a:latin typeface="Segoe UI Semibold" panose="020B0702040204020203" pitchFamily="34" charset="0"/>
              </a:rPr>
              <a:t>to </a:t>
            </a:r>
            <a:r>
              <a:rPr lang="en-US" sz="3600" dirty="0">
                <a:latin typeface="Segoe UI Semibold" panose="020B0702040204020203" pitchFamily="34" charset="0"/>
              </a:rPr>
              <a:t>work to their </a:t>
            </a:r>
            <a:r>
              <a:rPr lang="en-US" sz="3600" dirty="0" smtClean="0">
                <a:latin typeface="Segoe UI Semibold" panose="020B0702040204020203" pitchFamily="34" charset="0"/>
              </a:rPr>
              <a:t>strengths</a:t>
            </a:r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47" y="2706847"/>
            <a:ext cx="7559040" cy="2834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</a:rPr>
              <a:t>Working with colleagues</a:t>
            </a:r>
            <a:endParaRPr lang="en-US" dirty="0">
              <a:latin typeface="Segoe UI Semibold" panose="020B07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157095"/>
            <a:ext cx="10515600" cy="435133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Segoe UI Semibold" panose="020B0702040204020203" pitchFamily="34" charset="0"/>
              </a:rPr>
              <a:t>Write about a situation, person or policy in your office where how people operate comes into play.</a:t>
            </a:r>
          </a:p>
        </p:txBody>
      </p:sp>
    </p:spTree>
    <p:extLst>
      <p:ext uri="{BB962C8B-B14F-4D97-AF65-F5344CB8AC3E}">
        <p14:creationId xmlns:p14="http://schemas.microsoft.com/office/powerpoint/2010/main" val="111518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00" y="2299494"/>
            <a:ext cx="28702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Semibold" panose="020B0702040204020203" pitchFamily="34" charset="0"/>
              </a:rPr>
              <a:t>Final thoughts….</a:t>
            </a:r>
            <a:endParaRPr lang="en-US" dirty="0">
              <a:latin typeface="Segoe UI Semibold" panose="020B0702040204020203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UI Semibold" panose="020B0702040204020203" pitchFamily="34" charset="0"/>
              </a:rPr>
              <a:t>We create harmony in our world when we better understand ourselves and those who operate in a way that is different from us.</a:t>
            </a:r>
          </a:p>
          <a:p>
            <a:endParaRPr lang="en-US" sz="1000" dirty="0" smtClean="0">
              <a:latin typeface="Segoe UI Semibold" panose="020B0702040204020203" pitchFamily="34" charset="0"/>
            </a:endParaRPr>
          </a:p>
          <a:p>
            <a:r>
              <a:rPr lang="en-US" dirty="0" smtClean="0">
                <a:latin typeface="Segoe UI Semibold" panose="020B0702040204020203" pitchFamily="34" charset="0"/>
              </a:rPr>
              <a:t>Introverts and extroverts make great teams!</a:t>
            </a:r>
          </a:p>
          <a:p>
            <a:endParaRPr lang="en-US" sz="1000" dirty="0" smtClean="0">
              <a:latin typeface="Segoe UI Semibold" panose="020B0702040204020203" pitchFamily="34" charset="0"/>
            </a:endParaRPr>
          </a:p>
          <a:p>
            <a:r>
              <a:rPr lang="en-US" dirty="0" smtClean="0">
                <a:latin typeface="Segoe UI Semibold" panose="020B0702040204020203" pitchFamily="34" charset="0"/>
              </a:rPr>
              <a:t>The topic can have a huge impact on your personal life as well.</a:t>
            </a:r>
            <a:endParaRPr lang="en-US" dirty="0"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78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97" y="786497"/>
            <a:ext cx="4945406" cy="3295647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5" name="Rectangle 4"/>
          <p:cNvSpPr/>
          <p:nvPr/>
        </p:nvSpPr>
        <p:spPr>
          <a:xfrm>
            <a:off x="1416170" y="4554882"/>
            <a:ext cx="993763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i="1" dirty="0" smtClean="0">
                <a:solidFill>
                  <a:srgbClr val="FFC000"/>
                </a:solidFill>
              </a:rPr>
              <a:t>To be yourself in a world that is constantly trying to make you something else is the greatest accomplishment.</a:t>
            </a:r>
          </a:p>
          <a:p>
            <a:pPr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Ralph Waldo Emerson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Resources: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Cain, Susan.  </a:t>
            </a:r>
            <a:r>
              <a:rPr lang="en-US" i="1" dirty="0" smtClean="0"/>
              <a:t>Quiet: the power of introverts in a world that can’t stop talking</a:t>
            </a:r>
            <a:r>
              <a:rPr lang="en-US" dirty="0" smtClean="0"/>
              <a:t>.  New York: Random House, 2012.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/>
              <a:t>Quiet </a:t>
            </a:r>
            <a:r>
              <a:rPr lang="en-US" dirty="0"/>
              <a:t>Revolution</a:t>
            </a:r>
            <a:r>
              <a:rPr lang="en-US" dirty="0" smtClean="0"/>
              <a:t>: Unlocking the Power of Introverts: 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://www.quietrev.com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dirty="0" err="1" smtClean="0"/>
              <a:t>Helgoe</a:t>
            </a:r>
            <a:r>
              <a:rPr lang="en-US" dirty="0" smtClean="0"/>
              <a:t>, Laurie. </a:t>
            </a:r>
            <a:r>
              <a:rPr lang="en-US" i="1" dirty="0" smtClean="0"/>
              <a:t>Introvert power</a:t>
            </a:r>
            <a:r>
              <a:rPr lang="en-US" dirty="0" smtClean="0"/>
              <a:t>.  Naperville, Illinois: Sourcebooks Incorporated, 2008.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Laney, Marti Olsen.  </a:t>
            </a:r>
            <a:r>
              <a:rPr lang="en-US" i="1" dirty="0" smtClean="0"/>
              <a:t>The introvert advantage: How to thrive in an extrovert world</a:t>
            </a:r>
            <a:r>
              <a:rPr lang="en-US" dirty="0" smtClean="0"/>
              <a:t>. New York: Workman Publishing, 2002.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78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Segoe UI Semibold" panose="020B0702040204020203" pitchFamily="34" charset="0"/>
              </a:rPr>
              <a:t>As a result of our time together I hope </a:t>
            </a:r>
            <a:br>
              <a:rPr lang="en-US" dirty="0" smtClean="0">
                <a:latin typeface="Segoe UI Semibold" panose="020B0702040204020203" pitchFamily="34" charset="0"/>
              </a:rPr>
            </a:br>
            <a:r>
              <a:rPr lang="en-US" dirty="0" smtClean="0">
                <a:latin typeface="Segoe UI Semibold" panose="020B0702040204020203" pitchFamily="34" charset="0"/>
              </a:rPr>
              <a:t>that you:	</a:t>
            </a:r>
            <a:endParaRPr lang="en-US" dirty="0">
              <a:latin typeface="Segoe UI Semibold" panose="020B0702040204020203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2371222"/>
            <a:ext cx="10134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Gain a better understanding of: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how introverts and extroverts operate best</a:t>
            </a:r>
          </a:p>
          <a:p>
            <a:pPr lvl="1"/>
            <a:endParaRPr lang="en-US" sz="800" dirty="0" smtClean="0"/>
          </a:p>
          <a:p>
            <a:pPr lvl="1"/>
            <a:r>
              <a:rPr lang="en-US" dirty="0" smtClean="0"/>
              <a:t>yourself and your preferences</a:t>
            </a:r>
          </a:p>
          <a:p>
            <a:pPr lvl="1"/>
            <a:endParaRPr lang="en-US" sz="800" dirty="0" smtClean="0"/>
          </a:p>
          <a:p>
            <a:pPr lvl="1"/>
            <a:r>
              <a:rPr lang="en-US" dirty="0" smtClean="0"/>
              <a:t>others around you, especially those who operate differently than you</a:t>
            </a:r>
          </a:p>
          <a:p>
            <a:endParaRPr lang="en-US" sz="800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Segoe UI Semibold" panose="020B0702040204020203" pitchFamily="34" charset="0"/>
              </a:rPr>
              <a:t>As a result of our time together I hope </a:t>
            </a:r>
            <a:r>
              <a:rPr lang="en-US" dirty="0" smtClean="0">
                <a:latin typeface="Segoe UI Semibold" panose="020B0702040204020203" pitchFamily="34" charset="0"/>
              </a:rPr>
              <a:t/>
            </a:r>
            <a:br>
              <a:rPr lang="en-US" dirty="0" smtClean="0">
                <a:latin typeface="Segoe UI Semibold" panose="020B0702040204020203" pitchFamily="34" charset="0"/>
              </a:rPr>
            </a:br>
            <a:r>
              <a:rPr lang="en-US" dirty="0" smtClean="0">
                <a:latin typeface="Segoe UI Semibold" panose="020B0702040204020203" pitchFamily="34" charset="0"/>
              </a:rPr>
              <a:t>that </a:t>
            </a:r>
            <a:r>
              <a:rPr lang="en-US" dirty="0">
                <a:latin typeface="Segoe UI Semibold" panose="020B0702040204020203" pitchFamily="34" charset="0"/>
              </a:rPr>
              <a:t>you:	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925638"/>
            <a:ext cx="9905999" cy="354171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latin typeface="Segoe UI Semibold" panose="020B0702040204020203" pitchFamily="34" charset="0"/>
              </a:rPr>
              <a:t>Learn </a:t>
            </a:r>
            <a:r>
              <a:rPr lang="en-US" dirty="0">
                <a:latin typeface="Segoe UI Semibold" panose="020B0702040204020203" pitchFamily="34" charset="0"/>
              </a:rPr>
              <a:t>strategies for working effectively </a:t>
            </a:r>
            <a:r>
              <a:rPr lang="en-US" dirty="0" smtClean="0">
                <a:latin typeface="Segoe UI Semibold" panose="020B0702040204020203" pitchFamily="34" charset="0"/>
              </a:rPr>
              <a:t>with others</a:t>
            </a:r>
          </a:p>
          <a:p>
            <a:pPr lvl="1"/>
            <a:r>
              <a:rPr lang="en-US" dirty="0" smtClean="0">
                <a:latin typeface="Segoe UI Semibold" panose="020B0702040204020203" pitchFamily="34" charset="0"/>
              </a:rPr>
              <a:t>We will do this by:</a:t>
            </a:r>
          </a:p>
          <a:p>
            <a:pPr lvl="2"/>
            <a:r>
              <a:rPr lang="en-US" dirty="0" smtClean="0">
                <a:latin typeface="Segoe UI Semibold" panose="020B0702040204020203" pitchFamily="34" charset="0"/>
              </a:rPr>
              <a:t>Learning</a:t>
            </a:r>
          </a:p>
          <a:p>
            <a:pPr lvl="2"/>
            <a:r>
              <a:rPr lang="en-US" dirty="0" smtClean="0">
                <a:latin typeface="Segoe UI Semibold" panose="020B0702040204020203" pitchFamily="34" charset="0"/>
              </a:rPr>
              <a:t>Thinking</a:t>
            </a:r>
          </a:p>
          <a:p>
            <a:pPr lvl="2"/>
            <a:r>
              <a:rPr lang="en-US" dirty="0" smtClean="0">
                <a:latin typeface="Segoe UI Semibold" panose="020B0702040204020203" pitchFamily="34" charset="0"/>
              </a:rPr>
              <a:t>Writing</a:t>
            </a:r>
          </a:p>
          <a:p>
            <a:pPr lvl="2"/>
            <a:r>
              <a:rPr lang="en-US" dirty="0" smtClean="0">
                <a:latin typeface="Segoe UI Semibold" panose="020B0702040204020203" pitchFamily="34" charset="0"/>
              </a:rPr>
              <a:t>Sharing</a:t>
            </a:r>
          </a:p>
          <a:p>
            <a:pPr lvl="2"/>
            <a:r>
              <a:rPr lang="en-US" dirty="0" smtClean="0">
                <a:latin typeface="Segoe UI Semibold" panose="020B0702040204020203" pitchFamily="34" charset="0"/>
              </a:rPr>
              <a:t>Setting goals</a:t>
            </a:r>
            <a:endParaRPr lang="en-US" dirty="0">
              <a:latin typeface="Segoe UI Semibold" panose="020B07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ense, forest, path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709" y="182880"/>
            <a:ext cx="10018305" cy="6675120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38221" y="837617"/>
            <a:ext cx="4933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egoe UI Semibold" panose="020B0702040204020203" pitchFamily="34" charset="0"/>
              </a:rPr>
              <a:t>My journey here…….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1480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05003" y="2721638"/>
            <a:ext cx="9905998" cy="14785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8710" y="677133"/>
            <a:ext cx="2152650" cy="3295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7571" y="3366244"/>
            <a:ext cx="2181225" cy="3295650"/>
          </a:xfrm>
          <a:prstGeom prst="rect">
            <a:avLst/>
          </a:prstGeom>
        </p:spPr>
      </p:pic>
      <p:pic>
        <p:nvPicPr>
          <p:cNvPr id="1026" name="Picture 2" descr="https://images-na.ssl-images-amazon.com/images/I/519u4NwEA4L._SX331_BO1,204,203,2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952" y="677133"/>
            <a:ext cx="219676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s-na.ssl-images-amazon.com/images/I/411eZGgOepL._SX365_BO1,204,203,200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869" y="2937413"/>
            <a:ext cx="2421054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>
                <a:latin typeface="Segoe UI Semibold" panose="020B0702040204020203" pitchFamily="34" charset="0"/>
              </a:rPr>
              <a:t>Introvert			</a:t>
            </a:r>
            <a:r>
              <a:rPr lang="en-US" dirty="0" err="1" smtClean="0">
                <a:latin typeface="Segoe UI Semibold" panose="020B0702040204020203" pitchFamily="34" charset="0"/>
              </a:rPr>
              <a:t>Ambivert</a:t>
            </a:r>
            <a:r>
              <a:rPr lang="en-US" dirty="0" smtClean="0">
                <a:latin typeface="Segoe UI Semibold" panose="020B0702040204020203" pitchFamily="34" charset="0"/>
              </a:rPr>
              <a:t>		         Extrovert</a:t>
            </a:r>
            <a:endParaRPr lang="en-US" dirty="0">
              <a:latin typeface="Segoe UI Semibold" panose="020B0702040204020203" pitchFamily="34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1667933" y="1825625"/>
            <a:ext cx="9035401" cy="1371600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1413" y="1930400"/>
            <a:ext cx="9905998" cy="352213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600" dirty="0" smtClean="0"/>
          </a:p>
          <a:p>
            <a:r>
              <a:rPr lang="en-US" sz="3600" dirty="0" smtClean="0">
                <a:latin typeface="Segoe UI Semibold" panose="020B0702040204020203" pitchFamily="34" charset="0"/>
              </a:rPr>
              <a:t>Extroversion:  Outward orientation focused on people and activities</a:t>
            </a:r>
          </a:p>
          <a:p>
            <a:endParaRPr lang="en-US" sz="1000" dirty="0" smtClean="0">
              <a:latin typeface="Segoe UI Semibold" panose="020B0702040204020203" pitchFamily="34" charset="0"/>
            </a:endParaRPr>
          </a:p>
          <a:p>
            <a:r>
              <a:rPr lang="en-US" sz="3600" dirty="0" smtClean="0">
                <a:latin typeface="Segoe UI Semibold" panose="020B0702040204020203" pitchFamily="34" charset="0"/>
              </a:rPr>
              <a:t>Introversion:  Inward orientation focused on thoughts and feelings</a:t>
            </a:r>
          </a:p>
          <a:p>
            <a:endParaRPr lang="en-US" sz="3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</a:rPr>
              <a:t>Characteristics</a:t>
            </a:r>
            <a:endParaRPr lang="en-US" dirty="0">
              <a:latin typeface="Segoe UI Semibold" panose="020B0702040204020203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8293" y="2097088"/>
            <a:ext cx="9905999" cy="3541714"/>
          </a:xfrm>
        </p:spPr>
        <p:txBody>
          <a:bodyPr/>
          <a:lstStyle/>
          <a:p>
            <a:pPr lvl="1">
              <a:buNone/>
            </a:pPr>
            <a:r>
              <a:rPr lang="en-US" sz="3600" dirty="0" smtClean="0">
                <a:latin typeface="Segoe UI Semibold" panose="020B0702040204020203" pitchFamily="34" charset="0"/>
              </a:rPr>
              <a:t>Source of Energy</a:t>
            </a:r>
          </a:p>
          <a:p>
            <a:pPr lvl="1">
              <a:buNone/>
            </a:pPr>
            <a:endParaRPr lang="en-US" dirty="0" smtClean="0">
              <a:latin typeface="Segoe UI Semibold" panose="020B0702040204020203" pitchFamily="34" charset="0"/>
            </a:endParaRPr>
          </a:p>
          <a:p>
            <a:pPr lvl="2"/>
            <a:r>
              <a:rPr lang="en-US" sz="3400" dirty="0" smtClean="0">
                <a:latin typeface="Segoe UI Semibold" panose="020B0702040204020203" pitchFamily="34" charset="0"/>
              </a:rPr>
              <a:t>Extroverts:  Energized by people and activities</a:t>
            </a:r>
          </a:p>
          <a:p>
            <a:pPr lvl="2"/>
            <a:endParaRPr lang="en-US" sz="2000" dirty="0" smtClean="0">
              <a:latin typeface="Segoe UI Semibold" panose="020B0702040204020203" pitchFamily="34" charset="0"/>
            </a:endParaRPr>
          </a:p>
          <a:p>
            <a:pPr lvl="2"/>
            <a:r>
              <a:rPr lang="en-US" sz="3400" dirty="0" smtClean="0">
                <a:latin typeface="Segoe UI Semibold" panose="020B0702040204020203" pitchFamily="34" charset="0"/>
              </a:rPr>
              <a:t>Introverts:  Energized by being alone</a:t>
            </a:r>
            <a:endParaRPr lang="en-US" sz="3400" dirty="0">
              <a:latin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F9C49E1-11F2-4EB9-9390-F2D155C1AA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598</Words>
  <Application>Microsoft Office PowerPoint</Application>
  <PresentationFormat>Widescreen</PresentationFormat>
  <Paragraphs>136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Segoe UI Semibold</vt:lpstr>
      <vt:lpstr>Wingdings</vt:lpstr>
      <vt:lpstr>Office Theme</vt:lpstr>
      <vt:lpstr>Understanding Introverts &amp; Extroverts –   Bring out the best in yourself and your team </vt:lpstr>
      <vt:lpstr>PowerPoint Presentation</vt:lpstr>
      <vt:lpstr>As a result of our time together I hope  that you: </vt:lpstr>
      <vt:lpstr>As a result of our time together I hope  that you: </vt:lpstr>
      <vt:lpstr>PowerPoint Presentation</vt:lpstr>
      <vt:lpstr>PowerPoint Presentation</vt:lpstr>
      <vt:lpstr>PowerPoint Presentation</vt:lpstr>
      <vt:lpstr>PowerPoint Presentation</vt:lpstr>
      <vt:lpstr>Characteristics</vt:lpstr>
      <vt:lpstr>Characteristics</vt:lpstr>
      <vt:lpstr>Characteristics</vt:lpstr>
      <vt:lpstr>Misconception</vt:lpstr>
      <vt:lpstr>PowerPoint Presentation</vt:lpstr>
      <vt:lpstr>Misconception</vt:lpstr>
      <vt:lpstr>Misconception</vt:lpstr>
      <vt:lpstr>Misconception</vt:lpstr>
      <vt:lpstr>Know Thyself</vt:lpstr>
      <vt:lpstr>PowerPoint Presentation</vt:lpstr>
      <vt:lpstr>What can we do with this information?</vt:lpstr>
      <vt:lpstr>What we can all do</vt:lpstr>
      <vt:lpstr>Situations when preferences become evident</vt:lpstr>
      <vt:lpstr>Extroverts should:</vt:lpstr>
      <vt:lpstr>Introverts should:</vt:lpstr>
      <vt:lpstr>Our goal</vt:lpstr>
      <vt:lpstr>Working with colleagues</vt:lpstr>
      <vt:lpstr>PowerPoint Presentation</vt:lpstr>
      <vt:lpstr>Final thoughts….</vt:lpstr>
      <vt:lpstr>PowerPoint Presentation</vt:lpstr>
      <vt:lpstr>Resources: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2014-09-11T20:16:38Z</dcterms:created>
  <dcterms:modified xsi:type="dcterms:W3CDTF">2016-11-15T19:05:46Z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TC034606169991</vt:lpwstr>
  </property>
</Properties>
</file>