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56" r:id="rId2"/>
    <p:sldId id="384" r:id="rId3"/>
    <p:sldId id="346" r:id="rId4"/>
    <p:sldId id="332" r:id="rId5"/>
    <p:sldId id="348" r:id="rId6"/>
    <p:sldId id="386" r:id="rId7"/>
    <p:sldId id="356" r:id="rId8"/>
    <p:sldId id="389" r:id="rId9"/>
    <p:sldId id="400" r:id="rId10"/>
    <p:sldId id="357" r:id="rId11"/>
    <p:sldId id="317" r:id="rId12"/>
    <p:sldId id="359" r:id="rId13"/>
    <p:sldId id="360" r:id="rId14"/>
    <p:sldId id="361" r:id="rId15"/>
    <p:sldId id="334" r:id="rId16"/>
    <p:sldId id="335" r:id="rId17"/>
    <p:sldId id="336" r:id="rId18"/>
    <p:sldId id="337" r:id="rId19"/>
    <p:sldId id="339" r:id="rId20"/>
    <p:sldId id="338" r:id="rId21"/>
    <p:sldId id="391" r:id="rId22"/>
    <p:sldId id="370" r:id="rId23"/>
    <p:sldId id="371" r:id="rId24"/>
    <p:sldId id="374" r:id="rId25"/>
    <p:sldId id="376" r:id="rId26"/>
    <p:sldId id="377" r:id="rId27"/>
    <p:sldId id="381" r:id="rId28"/>
    <p:sldId id="382" r:id="rId29"/>
    <p:sldId id="393" r:id="rId30"/>
    <p:sldId id="395" r:id="rId31"/>
    <p:sldId id="397" r:id="rId32"/>
    <p:sldId id="399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5" autoAdjust="0"/>
  </p:normalViewPr>
  <p:slideViewPr>
    <p:cSldViewPr>
      <p:cViewPr varScale="1">
        <p:scale>
          <a:sx n="64" d="100"/>
          <a:sy n="64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802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Public Co  Executives </c:v>
                </c:pt>
                <c:pt idx="1">
                  <c:v>Public Co  Board</c:v>
                </c:pt>
                <c:pt idx="2">
                  <c:v>Private For-Profit Executives</c:v>
                </c:pt>
                <c:pt idx="3">
                  <c:v>Non-Profit Executives</c:v>
                </c:pt>
                <c:pt idx="4">
                  <c:v>Elected Officials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0.16</c:v>
                </c:pt>
                <c:pt idx="2">
                  <c:v>0.25</c:v>
                </c:pt>
                <c:pt idx="3">
                  <c:v>0.56999999999999995</c:v>
                </c:pt>
                <c:pt idx="4">
                  <c:v>0.28000000000000003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27340752"/>
        <c:axId val="-527341840"/>
      </c:barChart>
      <c:catAx>
        <c:axId val="-5273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527341840"/>
        <c:crosses val="autoZero"/>
        <c:auto val="1"/>
        <c:lblAlgn val="ctr"/>
        <c:lblOffset val="100"/>
        <c:noMultiLvlLbl val="0"/>
      </c:catAx>
      <c:valAx>
        <c:axId val="-5273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52734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Banks/Loans</a:t>
            </a:r>
          </a:p>
        </c:rich>
      </c:tx>
      <c:layout>
        <c:manualLayout>
          <c:xMode val="edge"/>
          <c:yMode val="edge"/>
          <c:x val="0.2744680757275782"/>
          <c:y val="2.2522522522522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17730349495801"/>
          <c:y val="0.22314814814814801"/>
          <c:w val="0.53571591380024897"/>
          <c:h val="0.565477909011373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Banks/Loans (N = 16)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Manufacturing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Manufacturing (N = 49)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158</c:v>
                </c:pt>
                <c:pt idx="1">
                  <c:v>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Wholesale</a:t>
            </a:r>
          </a:p>
        </c:rich>
      </c:tx>
      <c:layout>
        <c:manualLayout>
          <c:xMode val="edge"/>
          <c:yMode val="edge"/>
          <c:x val="0.30173228346456699"/>
          <c:y val="2.564102564102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Wholesale (N = 17)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30519101778945"/>
          <c:y val="0.86856753482737736"/>
          <c:w val="0.73138961796442115"/>
          <c:h val="0.11861195235210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Insurance</a:t>
            </a:r>
          </a:p>
        </c:rich>
      </c:tx>
      <c:layout>
        <c:manualLayout>
          <c:xMode val="edge"/>
          <c:yMode val="edge"/>
          <c:x val="0.33642857142857141"/>
          <c:y val="9.0909090909090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900739680267"/>
          <c:y val="0.23145265495659201"/>
          <c:w val="0.67769347013441505"/>
          <c:h val="0.573432936267581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 (N = 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54730658667668"/>
          <c:y val="0.84183637556669055"/>
          <c:w val="0.62690538682664676"/>
          <c:h val="0.10513332140300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Contractors</a:t>
            </a:r>
          </a:p>
        </c:rich>
      </c:tx>
      <c:layout>
        <c:manualLayout>
          <c:xMode val="edge"/>
          <c:yMode val="edge"/>
          <c:x val="0.29627225650847699"/>
          <c:y val="2.6392964924026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Contractors (N = 14)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Trucking</a:t>
            </a:r>
          </a:p>
        </c:rich>
      </c:tx>
      <c:layout>
        <c:manualLayout>
          <c:xMode val="edge"/>
          <c:yMode val="edge"/>
          <c:x val="0.37327066929133851"/>
          <c:y val="4.7142862445766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Trucking (N = 7)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baseline="0" dirty="0">
                <a:latin typeface="Calibri" panose="020F0502020204030204" pitchFamily="34" charset="0"/>
              </a:rPr>
              <a:t>0-25</a:t>
            </a:r>
            <a:r>
              <a:rPr lang="en-US" sz="1600" baseline="0" dirty="0">
                <a:latin typeface="Calibri" panose="020F0502020204030204" pitchFamily="34" charset="0"/>
              </a:rPr>
              <a:t> </a:t>
            </a:r>
            <a:r>
              <a:rPr lang="en-US" sz="1800" baseline="0" dirty="0">
                <a:latin typeface="Calibri" panose="020F0502020204030204" pitchFamily="34" charset="0"/>
              </a:rPr>
              <a:t>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0-25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</a:rPr>
              <a:t>26-50 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26-50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115</c:v>
                </c:pt>
                <c:pt idx="1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</a:rPr>
              <a:t>51-75 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51-75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</a:rPr>
              <a:t>76-100 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76-100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</a:rPr>
              <a:t>101-200 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101-200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</a:rPr>
              <a:t>200+ 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200+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lt1">
                    <a:shade val="70000"/>
                    <a:satMod val="150000"/>
                  </a:schemeClr>
                </a:solidFill>
                <a:prstDash val="solid"/>
                <a:round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</c:v>
                </c:pt>
                <c:pt idx="1">
                  <c:v>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Legal</a:t>
            </a:r>
            <a:endParaRPr lang="en-US" dirty="0"/>
          </a:p>
        </c:rich>
      </c:tx>
      <c:layout>
        <c:manualLayout>
          <c:xMode val="edge"/>
          <c:yMode val="edge"/>
          <c:x val="0.382123571068526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178168905357"/>
          <c:y val="0.199800603282799"/>
          <c:w val="0.598937779836344"/>
          <c:h val="0.607877149684648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Attorneys (N = 13)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</a:rPr>
              <a:t>Holding Companies</a:t>
            </a:r>
          </a:p>
        </c:rich>
      </c:tx>
      <c:layout>
        <c:manualLayout>
          <c:xMode val="edge"/>
          <c:yMode val="edge"/>
          <c:x val="0.21769115433494479"/>
          <c:y val="7.4035601319065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9858029110001"/>
          <c:y val="0.240540540540541"/>
          <c:w val="0.46569404676688098"/>
          <c:h val="0.553798325884940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Holding Companies (N = 22)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0.5178</cdr:x>
      <cdr:y>0.32787</cdr:y>
    </cdr:from>
    <cdr:to>
      <cdr:x>0.702</cdr:x>
      <cdr:y>0.47354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524000" y="7620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28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%</a:t>
          </a:r>
          <a:endParaRPr lang="en-US" sz="16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0.56958</cdr:x>
      <cdr:y>0.32787</cdr:y>
    </cdr:from>
    <cdr:to>
      <cdr:x>0.7191</cdr:x>
      <cdr:y>0.44513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1676400" y="762000"/>
          <a:ext cx="440071" cy="272524"/>
        </a:xfrm>
        <a:prstGeom xmlns:a="http://schemas.openxmlformats.org/drawingml/2006/main" prst="rect">
          <a:avLst/>
        </a:prstGeom>
        <a:noFill xmlns:a="http://schemas.openxmlformats.org/drawingml/2006/main"/>
      </cdr:spPr>
    </cdr:sp>
  </cdr:relSizeAnchor>
  <cdr:relSizeAnchor xmlns:cdr="http://schemas.openxmlformats.org/drawingml/2006/chartDrawing">
    <cdr:from>
      <cdr:x>0.36246</cdr:x>
      <cdr:y>0.52459</cdr:y>
    </cdr:from>
    <cdr:to>
      <cdr:x>0.54666</cdr:x>
      <cdr:y>0.67026</cdr:y>
    </cdr:to>
    <cdr:sp macro="" textlink="">
      <cdr:nvSpPr>
        <cdr:cNvPr id="5" name="TextBox 15"/>
        <cdr:cNvSpPr txBox="1"/>
      </cdr:nvSpPr>
      <cdr:spPr>
        <a:xfrm xmlns:a="http://schemas.openxmlformats.org/drawingml/2006/main">
          <a:off x="1066800" y="12192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72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%</a:t>
          </a:r>
          <a:endParaRPr lang="en-US" sz="16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0.55264</cdr:x>
      <cdr:y>0.325</cdr:y>
    </cdr:from>
    <cdr:to>
      <cdr:x>0.79338</cdr:x>
      <cdr:y>0.44617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347555" y="990600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27%</a:t>
          </a:r>
          <a:endParaRPr lang="en-US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0.23762</cdr:x>
      <cdr:y>0.58087</cdr:y>
    </cdr:from>
    <cdr:to>
      <cdr:x>0.47836</cdr:x>
      <cdr:y>0.70204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579401" y="1770492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73%</a:t>
          </a:r>
          <a:endParaRPr lang="en-US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0.53384</cdr:x>
      <cdr:y>0.2973</cdr:y>
    </cdr:from>
    <cdr:to>
      <cdr:x>0.75395</cdr:x>
      <cdr:y>0.42829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423755" y="838200"/>
          <a:ext cx="5870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20%</a:t>
          </a:r>
          <a:endParaRPr lang="en-US" sz="18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0.28095</cdr:x>
      <cdr:y>0.53876</cdr:y>
    </cdr:from>
    <cdr:to>
      <cdr:x>0.50106</cdr:x>
      <cdr:y>0.66976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749301" y="1518980"/>
          <a:ext cx="5870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80%</a:t>
          </a:r>
          <a:endParaRPr lang="en-US" sz="18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0.48485</cdr:x>
      <cdr:y>0.33333</cdr:y>
    </cdr:from>
    <cdr:to>
      <cdr:x>0.71829</cdr:x>
      <cdr:y>0.45761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219200" y="990600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23%</a:t>
          </a:r>
          <a:endParaRPr lang="en-US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0.2224</cdr:x>
      <cdr:y>0.55983</cdr:y>
    </cdr:from>
    <cdr:to>
      <cdr:x>0.45584</cdr:x>
      <cdr:y>0.68411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559241" y="1663703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77%</a:t>
          </a:r>
          <a:endParaRPr lang="en-US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0.51429</cdr:x>
      <cdr:y>0.25077</cdr:y>
    </cdr:from>
    <cdr:to>
      <cdr:x>0.73439</cdr:x>
      <cdr:y>0.38583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371600" y="685800"/>
          <a:ext cx="5870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18%</a:t>
          </a:r>
          <a:endParaRPr lang="en-US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0.28571</cdr:x>
      <cdr:y>0.52458</cdr:y>
    </cdr:from>
    <cdr:to>
      <cdr:x>0.50582</cdr:x>
      <cdr:y>0.65963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762000" y="1434584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82%</a:t>
          </a:r>
          <a:endParaRPr lang="en-US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0.51282</cdr:x>
      <cdr:y>0.25309</cdr:y>
    </cdr:from>
    <cdr:to>
      <cdr:x>0.71035</cdr:x>
      <cdr:y>0.38772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524000" y="694267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17%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0.29224</cdr:x>
      <cdr:y>0.53876</cdr:y>
    </cdr:from>
    <cdr:to>
      <cdr:x>0.48977</cdr:x>
      <cdr:y>0.6734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868479" y="1477926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83%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0.492</cdr:x>
      <cdr:y>0.32787</cdr:y>
    </cdr:from>
    <cdr:to>
      <cdr:x>0.6614</cdr:x>
      <cdr:y>0.47354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574610" y="7620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28%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0.35714</cdr:x>
      <cdr:y>0.4918</cdr:y>
    </cdr:from>
    <cdr:to>
      <cdr:x>0.52654</cdr:x>
      <cdr:y>0.63747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143000" y="11430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72%</a:t>
          </a:r>
          <a:endParaRPr lang="en-US" sz="16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0.32258</cdr:y>
    </cdr:from>
    <cdr:to>
      <cdr:x>0.67787</cdr:x>
      <cdr:y>0.4659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524000" y="7620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27%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0.34604</cdr:x>
      <cdr:y>0.47244</cdr:y>
    </cdr:from>
    <cdr:to>
      <cdr:x>0.5239</cdr:x>
      <cdr:y>0.61576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054720" y="11160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73%</a:t>
          </a:r>
          <a:endParaRPr lang="en-US" sz="16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0.48837</cdr:x>
      <cdr:y>0.28125</cdr:y>
    </cdr:from>
    <cdr:to>
      <cdr:x>0.70192</cdr:x>
      <cdr:y>0.42009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600200" y="685800"/>
          <a:ext cx="6997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23%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0.34835</cdr:x>
      <cdr:y>0.5186</cdr:y>
    </cdr:from>
    <cdr:to>
      <cdr:x>0.5138</cdr:x>
      <cdr:y>0.65744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141397" y="1264559"/>
          <a:ext cx="542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77%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0.51262</cdr:x>
      <cdr:y>0.31128</cdr:y>
    </cdr:from>
    <cdr:to>
      <cdr:x>0.68201</cdr:x>
      <cdr:y>0.44959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640575" y="762000"/>
          <a:ext cx="542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27%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0.35197</cdr:x>
      <cdr:y>0.49205</cdr:y>
    </cdr:from>
    <cdr:to>
      <cdr:x>0.52136</cdr:x>
      <cdr:y>0.63035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126440" y="1204496"/>
          <a:ext cx="542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73%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0.48664</cdr:x>
      <cdr:y>0.29032</cdr:y>
    </cdr:from>
    <cdr:to>
      <cdr:x>0.66907</cdr:x>
      <cdr:y>0.43364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446197" y="685800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20%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0.35843</cdr:x>
      <cdr:y>0.49164</cdr:y>
    </cdr:from>
    <cdr:to>
      <cdr:x>0.54086</cdr:x>
      <cdr:y>0.63496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065197" y="1161348"/>
          <a:ext cx="542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80%</a:t>
          </a:r>
          <a:endParaRPr lang="en-US" sz="16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0.53559</cdr:x>
      <cdr:y>0.38889</cdr:y>
    </cdr:from>
    <cdr:to>
      <cdr:x>0.73207</cdr:x>
      <cdr:y>0.52352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600200" y="1066800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44%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0.24144</cdr:x>
      <cdr:y>0.46875</cdr:y>
    </cdr:from>
    <cdr:to>
      <cdr:x>0.46802</cdr:x>
      <cdr:y>0.62021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625522" y="1143000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56%</a:t>
          </a:r>
          <a:endParaRPr lang="en-US" sz="1800" b="1" baseline="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0.55637</cdr:x>
      <cdr:y>0.38403</cdr:y>
    </cdr:from>
    <cdr:to>
      <cdr:x>0.73145</cdr:x>
      <cdr:y>0.51502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865400" y="1082722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33%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0.34758</cdr:x>
      <cdr:y>0.51916</cdr:y>
    </cdr:from>
    <cdr:to>
      <cdr:x>0.52267</cdr:x>
      <cdr:y>0.65016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165379" y="1463722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67%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0.53029</cdr:x>
      <cdr:y>0.35135</cdr:y>
    </cdr:from>
    <cdr:to>
      <cdr:x>0.71512</cdr:x>
      <cdr:y>0.48235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684209" y="990600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31%</a:t>
          </a:r>
          <a:endParaRPr lang="en-US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0.31083</cdr:x>
      <cdr:y>0.51351</cdr:y>
    </cdr:from>
    <cdr:to>
      <cdr:x>0.49565</cdr:x>
      <cdr:y>0.64451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987188" y="1447800"/>
          <a:ext cx="5870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</a:rPr>
            <a:t>69%</a:t>
          </a:r>
          <a:endParaRPr lang="en-US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F1D22E0-D808-40CC-888D-2B1BC4A0F639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AB0B1B6-C641-43D9-A6E1-E1C28CAAA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0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3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4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1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2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76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6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2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1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2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32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9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16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64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81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1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4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8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5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3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7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0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B1B6-C641-43D9-A6E1-E1C28CAAAD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6A9B74-306A-486C-889A-BE5A86217114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BEB6-0B0A-4DA7-B3C7-C8017CCB1BCB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785B-3ADF-4F52-B9B3-91B4B5E8530D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B3D151-ABD7-4B24-AC0C-37223F21B3B2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B82C8E-8DED-411B-8444-6042DC23D38D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1A8-01D1-478F-8B02-47CF8F2ECCC2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3893-9AF8-4412-B71B-E3720A57F80D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7B2E8D-6AFA-4D22-BA93-53D7C4E3BCAE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60E-C6CB-48DC-8E24-EFE8BE72A91E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1F8E02-79B7-44E7-9C4C-DC61696A3941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2BDD09-0D43-4193-97EE-E7E71931E999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4D8495-CD7F-431A-AD42-0FBE53C41656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Dianne Bystrom 2016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375981-4043-4585-912F-26240A915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u.org/wmn-e/classif.htm#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777" y="609600"/>
            <a:ext cx="61722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Women’s Leadership Matters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53200" cy="137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0" y="2651608"/>
            <a:ext cx="6172200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n-US" i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i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i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. DIANNE </a:t>
            </a: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BYSTROM, DIRECTOR</a:t>
            </a:r>
          </a:p>
          <a:p>
            <a:pPr algn="ctr">
              <a:lnSpc>
                <a:spcPct val="107000"/>
              </a:lnSpc>
            </a:pPr>
            <a:endParaRPr lang="en-US" sz="1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CARRIE CHAPMAN CENTER FOR </a:t>
            </a:r>
            <a:endParaRPr lang="en-US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WOMEN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AND POLITICS</a:t>
            </a:r>
            <a:endParaRPr lang="en-US" sz="1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IOWA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STATE UNIVERSITY</a:t>
            </a:r>
            <a:endParaRPr lang="en-US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Political Leadership: </a:t>
            </a:r>
            <a:br>
              <a:rPr lang="en-US" dirty="0" smtClean="0"/>
            </a:br>
            <a:r>
              <a:rPr lang="en-US" dirty="0" smtClean="0"/>
              <a:t>What about Iowa?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Iowa:</a:t>
            </a:r>
          </a:p>
          <a:p>
            <a:pPr lvl="1"/>
            <a:r>
              <a:rPr lang="en-US" sz="2000" dirty="0" smtClean="0"/>
              <a:t>Elected its first woman to the U.S. Congress in 2014</a:t>
            </a:r>
          </a:p>
          <a:p>
            <a:pPr lvl="2"/>
            <a:r>
              <a:rPr lang="en-US" sz="2000" dirty="0" smtClean="0"/>
              <a:t>Sen. Joni Ernst (R-Iowa)</a:t>
            </a:r>
          </a:p>
          <a:p>
            <a:pPr lvl="1"/>
            <a:r>
              <a:rPr lang="en-US" sz="2000" dirty="0" smtClean="0"/>
              <a:t>Women are 2 of 7 (28.5%) of statewide executive officials:</a:t>
            </a:r>
          </a:p>
          <a:p>
            <a:pPr lvl="2"/>
            <a:r>
              <a:rPr lang="en-US" sz="2000" dirty="0" smtClean="0"/>
              <a:t>Lt. Gov. Kim Reynolds (R)</a:t>
            </a:r>
          </a:p>
          <a:p>
            <a:pPr lvl="2"/>
            <a:r>
              <a:rPr lang="en-US" sz="2000" dirty="0" smtClean="0"/>
              <a:t>State Auditor Mary Mosiman (R) </a:t>
            </a:r>
          </a:p>
          <a:p>
            <a:pPr lvl="1"/>
            <a:r>
              <a:rPr lang="en-US" sz="2000" dirty="0" smtClean="0"/>
              <a:t>Ranks </a:t>
            </a:r>
            <a:r>
              <a:rPr lang="en-US" sz="2000" dirty="0" smtClean="0">
                <a:solidFill>
                  <a:srgbClr val="FF0000"/>
                </a:solidFill>
              </a:rPr>
              <a:t>31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among </a:t>
            </a:r>
            <a:r>
              <a:rPr lang="en-US" sz="2000" dirty="0"/>
              <a:t>all state legislatures with women comprising </a:t>
            </a:r>
            <a:r>
              <a:rPr lang="en-US" sz="2000" dirty="0" smtClean="0">
                <a:solidFill>
                  <a:srgbClr val="FF0000"/>
                </a:solidFill>
              </a:rPr>
              <a:t>22.7%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(34 of 150)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 (6D</a:t>
            </a:r>
            <a:r>
              <a:rPr lang="en-US" sz="2000" dirty="0"/>
              <a:t>, </a:t>
            </a:r>
            <a:r>
              <a:rPr lang="en-US" sz="2000" dirty="0" smtClean="0"/>
              <a:t>1R</a:t>
            </a:r>
            <a:r>
              <a:rPr lang="en-US" sz="2000" dirty="0"/>
              <a:t>) of </a:t>
            </a:r>
            <a:r>
              <a:rPr lang="en-US" sz="2000" dirty="0" smtClean="0">
                <a:solidFill>
                  <a:srgbClr val="FF0000"/>
                </a:solidFill>
              </a:rPr>
              <a:t>50</a:t>
            </a:r>
            <a:r>
              <a:rPr lang="en-US" sz="2000" dirty="0" smtClean="0"/>
              <a:t> </a:t>
            </a:r>
            <a:r>
              <a:rPr lang="en-US" sz="2000" dirty="0"/>
              <a:t>in the state Senate </a:t>
            </a:r>
            <a:r>
              <a:rPr lang="en-US" sz="2000" dirty="0" smtClean="0">
                <a:solidFill>
                  <a:srgbClr val="FF0000"/>
                </a:solidFill>
              </a:rPr>
              <a:t>(14</a:t>
            </a:r>
            <a:r>
              <a:rPr lang="en-US" sz="2000" dirty="0">
                <a:solidFill>
                  <a:srgbClr val="FF0000"/>
                </a:solidFill>
              </a:rPr>
              <a:t>%)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27</a:t>
            </a:r>
            <a:r>
              <a:rPr lang="en-US" sz="2000" dirty="0" smtClean="0"/>
              <a:t> (21D</a:t>
            </a:r>
            <a:r>
              <a:rPr lang="en-US" sz="2000" dirty="0"/>
              <a:t>, </a:t>
            </a:r>
            <a:r>
              <a:rPr lang="en-US" sz="2000" dirty="0" smtClean="0"/>
              <a:t>6R</a:t>
            </a:r>
            <a:r>
              <a:rPr lang="en-US" sz="2000" dirty="0"/>
              <a:t>) of </a:t>
            </a:r>
            <a:r>
              <a:rPr lang="en-US" sz="2000" dirty="0" smtClean="0">
                <a:solidFill>
                  <a:srgbClr val="FF0000"/>
                </a:solidFill>
              </a:rPr>
              <a:t>100 </a:t>
            </a:r>
            <a:r>
              <a:rPr lang="en-US" sz="2000" dirty="0"/>
              <a:t>in the state House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7%)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Women are Speaker of House &amp; President of Senate</a:t>
            </a:r>
          </a:p>
          <a:p>
            <a:pPr lvl="2"/>
            <a:r>
              <a:rPr lang="en-US" sz="2000" dirty="0" smtClean="0"/>
              <a:t>Rep. Linda Upmeyer (R-Clear Lake)</a:t>
            </a:r>
            <a:endParaRPr lang="en-US" sz="2000" dirty="0"/>
          </a:p>
          <a:p>
            <a:pPr lvl="2"/>
            <a:r>
              <a:rPr lang="en-US" sz="2000" dirty="0" smtClean="0"/>
              <a:t>Sen. Pam Jochum (D-Dubuque)</a:t>
            </a:r>
            <a:endParaRPr lang="en-US" sz="2000" dirty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pPr marL="731520" lvl="2" indent="0">
              <a:buNone/>
            </a:pPr>
            <a:endParaRPr lang="en-US" dirty="0"/>
          </a:p>
          <a:p>
            <a:pPr marL="73152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509533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0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Women in Political &amp; Business Leadership in Iowa  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153400" cy="555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57200" y="1676400"/>
          <a:ext cx="294322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2971800" y="1676400"/>
          <a:ext cx="320040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5562600" y="1676400"/>
          <a:ext cx="3048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381000" y="4191000"/>
          <a:ext cx="3276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2895600" y="4191000"/>
          <a:ext cx="32004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5562600" y="4267200"/>
          <a:ext cx="2971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04800"/>
            <a:ext cx="7063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Larger companies (200+ employees) have fewer </a:t>
            </a:r>
            <a:r>
              <a:rPr lang="en-US" sz="2400" dirty="0" smtClean="0">
                <a:latin typeface="Calibri" panose="020F0502020204030204" pitchFamily="34" charset="0"/>
              </a:rPr>
              <a:t>female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executives </a:t>
            </a:r>
            <a:r>
              <a:rPr lang="en-US" sz="2400" dirty="0">
                <a:latin typeface="Calibri" panose="020F0502020204030204" pitchFamily="34" charset="0"/>
              </a:rPr>
              <a:t>than smaller companies.</a:t>
            </a:r>
            <a:endParaRPr lang="en-US" sz="24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/>
          </p:nvPr>
        </p:nvGraphicFramePr>
        <p:xfrm>
          <a:off x="152400" y="1905000"/>
          <a:ext cx="3124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2667000" y="1752600"/>
          <a:ext cx="3505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5486400" y="1828800"/>
          <a:ext cx="3255628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04800"/>
            <a:ext cx="7217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Of the industries represented, the percentage of female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xecutives was </a:t>
            </a:r>
            <a:r>
              <a:rPr lang="en-US" sz="2400" dirty="0">
                <a:latin typeface="Calibri" panose="020F0502020204030204" pitchFamily="34" charset="0"/>
              </a:rPr>
              <a:t>highest for </a:t>
            </a:r>
            <a:r>
              <a:rPr lang="en-US" sz="2400" dirty="0" smtClean="0">
                <a:latin typeface="Calibri" panose="020F0502020204030204" pitchFamily="34" charset="0"/>
              </a:rPr>
              <a:t>legal, </a:t>
            </a:r>
            <a:r>
              <a:rPr lang="en-US" sz="2400" dirty="0">
                <a:latin typeface="Calibri" panose="020F0502020204030204" pitchFamily="34" charset="0"/>
              </a:rPr>
              <a:t>holding </a:t>
            </a:r>
            <a:r>
              <a:rPr lang="en-US" sz="2400" dirty="0" smtClean="0">
                <a:latin typeface="Calibri" panose="020F0502020204030204" pitchFamily="34" charset="0"/>
              </a:rPr>
              <a:t>companies,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and banks.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609600" y="990600"/>
          <a:ext cx="2438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5867400" y="990600"/>
          <a:ext cx="2743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2971800" y="762000"/>
          <a:ext cx="3200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1524000" y="3962400"/>
          <a:ext cx="2819400" cy="288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4343400" y="3894667"/>
          <a:ext cx="3048000" cy="296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28600"/>
            <a:ext cx="598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Other industries had fewer female executives.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not more women in leadership positions?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“LEAN OUT” </a:t>
            </a:r>
            <a:r>
              <a:rPr lang="en-US" dirty="0"/>
              <a:t>PHENOMENON:</a:t>
            </a:r>
          </a:p>
          <a:p>
            <a:pPr lvl="1"/>
            <a:r>
              <a:rPr lang="en-US" dirty="0" smtClean="0"/>
              <a:t>1/3 of </a:t>
            </a:r>
            <a:r>
              <a:rPr lang="en-US" dirty="0"/>
              <a:t>high-achieving women leave their jobs to spend extended time at home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66</a:t>
            </a:r>
            <a:r>
              <a:rPr lang="en-US" dirty="0"/>
              <a:t>% of high-achieving women </a:t>
            </a:r>
            <a:r>
              <a:rPr lang="en-US" dirty="0" smtClean="0"/>
              <a:t>switch </a:t>
            </a:r>
            <a:r>
              <a:rPr lang="en-US" dirty="0"/>
              <a:t>to </a:t>
            </a:r>
            <a:r>
              <a:rPr lang="en-US" dirty="0" smtClean="0"/>
              <a:t>part-time</a:t>
            </a:r>
            <a:r>
              <a:rPr lang="en-US" dirty="0"/>
              <a:t>, reduced-time or flex-time work schedules</a:t>
            </a:r>
          </a:p>
          <a:p>
            <a:pPr lvl="1"/>
            <a:endParaRPr lang="en-US" dirty="0"/>
          </a:p>
        </p:txBody>
      </p:sp>
      <p:pic>
        <p:nvPicPr>
          <p:cNvPr id="9220" name="Picture 4" descr="http://s3.amazonaws.com/thumbnails.illustrationsource.com/huge.104.5200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48081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not more women in leadership positions?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2625" y="5342339"/>
            <a:ext cx="3657600" cy="4572000"/>
          </a:xfrm>
        </p:spPr>
        <p:txBody>
          <a:bodyPr/>
          <a:lstStyle/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1850" y="1600200"/>
            <a:ext cx="3445890" cy="4572000"/>
          </a:xfrm>
        </p:spPr>
        <p:txBody>
          <a:bodyPr/>
          <a:lstStyle/>
          <a:p>
            <a:r>
              <a:rPr lang="en-US" cap="all" dirty="0" smtClean="0"/>
              <a:t>Stereotypes</a:t>
            </a:r>
          </a:p>
          <a:p>
            <a:pPr lvl="1"/>
            <a:r>
              <a:rPr lang="en-US" dirty="0"/>
              <a:t>The LACK of women in leadership roles creates the perception that women do not belong in </a:t>
            </a:r>
            <a:r>
              <a:rPr lang="en-US" dirty="0" smtClean="0"/>
              <a:t>these positions </a:t>
            </a:r>
            <a:r>
              <a:rPr lang="en-US" dirty="0"/>
              <a:t>or professions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pewsocialtrends.org/files/2015/01/ST_2015-01-14_women-leadership-0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500"/>
            <a:ext cx="4219574" cy="48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not more women in leadership positions?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CULTURAL BARRIERS</a:t>
            </a:r>
          </a:p>
          <a:p>
            <a:pPr lvl="1"/>
            <a:r>
              <a:rPr lang="en-US" dirty="0" smtClean="0"/>
              <a:t>The “double bind” </a:t>
            </a:r>
            <a:r>
              <a:rPr lang="en-US" dirty="0"/>
              <a:t>of competing norms for leadership stature and female likeability </a:t>
            </a:r>
          </a:p>
        </p:txBody>
      </p:sp>
      <p:pic>
        <p:nvPicPr>
          <p:cNvPr id="11266" name="Picture 2" descr="https://hbr.org/resources/images/covers/BR1309_50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4" y="1600200"/>
            <a:ext cx="356852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not more women in leadership positions?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BARRIERS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 in working hours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Lack of role models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Lack of support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 descr="Image result for structural barriers to women's leadership 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1071"/>
            <a:ext cx="2286000" cy="43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 </a:t>
            </a:r>
            <a:br>
              <a:rPr lang="en-US" dirty="0" smtClean="0"/>
            </a:br>
            <a:r>
              <a:rPr lang="en-US" dirty="0" smtClean="0"/>
              <a:t>Women’s Leadership MATTERS!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shows that diversity in public leadership: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Increases collaboration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Leads to problem-solving &amp; policy-making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100" name="Picture 4" descr="http://static01.nyt.com/images/2013/10/15/us/jp-WOMEN/jp-WOMEN-articleLarg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94644"/>
            <a:ext cx="515721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women are in leadership positions?</a:t>
            </a:r>
          </a:p>
          <a:p>
            <a:r>
              <a:rPr lang="en-US" dirty="0" smtClean="0"/>
              <a:t>Why aren’t more women in leadership positions?</a:t>
            </a:r>
          </a:p>
          <a:p>
            <a:r>
              <a:rPr lang="en-US" dirty="0" smtClean="0"/>
              <a:t>Why does women’s leadership matter?</a:t>
            </a:r>
          </a:p>
          <a:p>
            <a:r>
              <a:rPr lang="en-US" dirty="0" smtClean="0"/>
              <a:t>What can we do to increase women’s leadership?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 </a:t>
            </a:r>
            <a:br>
              <a:rPr lang="en-US" dirty="0" smtClean="0"/>
            </a:br>
            <a:r>
              <a:rPr lang="en-US" dirty="0" smtClean="0"/>
              <a:t>Women’s Leadership MATTERS!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 shows that diversity in corporate leadership: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Improves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Increases innovation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Enhances a company’s reputation</a:t>
            </a:r>
          </a:p>
          <a:p>
            <a:pPr lvl="1"/>
            <a:endParaRPr lang="en-US" dirty="0" smtClean="0"/>
          </a:p>
        </p:txBody>
      </p:sp>
      <p:pic>
        <p:nvPicPr>
          <p:cNvPr id="13318" name="Picture 6" descr="https://lh4.googleusercontent.com/X04OGWi2rMN4kq5RqDBcWNZyBhpXpjnrwaWN_iQe4f1pqrI5aavd5JMfhXWQuKdjT7Mbw-hB0cQfgme-JIYuHH07pahW_KgZpu108J_ChJnezKlBM_anIH_xKB22wWfnZmkLv1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600200"/>
            <a:ext cx="45476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5218883"/>
              </p:ext>
            </p:extLst>
          </p:nvPr>
        </p:nvGraphicFramePr>
        <p:xfrm>
          <a:off x="457200" y="228600"/>
          <a:ext cx="7467600" cy="6421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4196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Survey of HR</a:t>
                      </a:r>
                      <a:r>
                        <a:rPr lang="en-US" sz="2800" baseline="0" dirty="0" smtClean="0">
                          <a:latin typeface="Calibri" panose="020F0502020204030204" pitchFamily="34" charset="0"/>
                        </a:rPr>
                        <a:t> directors in Iowa: Networks work!</a:t>
                      </a:r>
                      <a:endParaRPr lang="en-US" sz="2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managers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for companies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with the practice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of women </a:t>
                      </a:r>
                      <a:r>
                        <a:rPr lang="en-US" u="sng" baseline="0" dirty="0" smtClean="0">
                          <a:latin typeface="Calibri" panose="020F0502020204030204" pitchFamily="34" charset="0"/>
                        </a:rPr>
                        <a:t>managers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for companies without the practice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Wage equity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A formal or informal women’s network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Diversity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</a:rPr>
                        <a:t> or inclusion initiatives with a focus on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47%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42%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Metrics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to measure your organization’s progress in advancing women into leadership 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35%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Defined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strategy for the development of women into leadership roles</a:t>
                      </a:r>
                      <a:endParaRPr lang="en-US" i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48%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Specific goals for the advancement of women into leadership roles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43%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43%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Policy of presenting a gender-balanced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</a:rPr>
                        <a:t> slate of candidates for exec leadership positions</a:t>
                      </a:r>
                      <a:endParaRPr lang="en-US" i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48%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Paid maternity leave of absence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39%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Paid paternity leave of absence 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47%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4502894"/>
              </p:ext>
            </p:extLst>
          </p:nvPr>
        </p:nvGraphicFramePr>
        <p:xfrm>
          <a:off x="457200" y="228600"/>
          <a:ext cx="7467600" cy="6421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4196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Paid</a:t>
                      </a:r>
                      <a:r>
                        <a:rPr lang="en-US" sz="2800" baseline="0" dirty="0" smtClean="0">
                          <a:latin typeface="Calibri" panose="020F0502020204030204" pitchFamily="34" charset="0"/>
                        </a:rPr>
                        <a:t> paternity leave also important for women in executive leadership</a:t>
                      </a:r>
                      <a:endParaRPr lang="en-US" sz="2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for companies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with the practice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of women </a:t>
                      </a:r>
                      <a:r>
                        <a:rPr lang="en-US" u="sng" baseline="0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for companies without the practice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Wage equity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A formal or informal women’s network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Diversity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or inclusion initiatives with a focus on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Metrics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to measure your organization’s progress in advancing women into leadership 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28%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39%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Defined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strategy for the development of women into leadership roles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35%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Specific goals for the advancement of women into leadership roles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36%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Policy of presenting a gender-balanced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</a:rPr>
                        <a:t> slate of candidates for exec leadership positions</a:t>
                      </a:r>
                      <a:endParaRPr lang="en-US" i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43%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Paid maternity leave of absence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32%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Paid paternity leave of absence </a:t>
                      </a:r>
                      <a:endParaRPr lang="en-US" b="0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43%</a:t>
                      </a:r>
                      <a:endParaRPr lang="en-US" b="0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33%</a:t>
                      </a:r>
                      <a:endParaRPr lang="en-US" b="0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95300" y="1585743"/>
          <a:ext cx="7467600" cy="4231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4958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managers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practice is more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managers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practice is less important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Company-sponsored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leadership development programs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Tuition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assistance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39%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46%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Flex-time arrangements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Informal training and mentoring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Challenging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work assignments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43%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Work-at-home/telework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6211669"/>
            <a:ext cx="472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More important = very or extremely important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Less important = not, slightly, or moderately important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Organizations that rated flex-time arrangements as more important generally had more women </a:t>
            </a:r>
            <a:r>
              <a:rPr lang="en-US" sz="2400" u="sng" dirty="0" smtClean="0">
                <a:latin typeface="Calibri" panose="020F0502020204030204" pitchFamily="34" charset="0"/>
              </a:rPr>
              <a:t>managers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95300" y="1585743"/>
          <a:ext cx="7467600" cy="4231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4958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practice is more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practice is less important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Company-sponsored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leadership development programs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Tuition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assistance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Flex-time arrangements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Informal training and mentoring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39%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Challenging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work assignments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Work-at-home/telework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6211669"/>
            <a:ext cx="472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More important = very or extremely important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Less important = not, slightly, or moderately important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Organizations that rated flex-time arrangements as more important generally had more women </a:t>
            </a:r>
            <a:r>
              <a:rPr lang="en-US" sz="2400" u="sng" dirty="0" smtClean="0">
                <a:latin typeface="Calibri" panose="020F0502020204030204" pitchFamily="34" charset="0"/>
              </a:rPr>
              <a:t>executives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95300" y="1828800"/>
          <a:ext cx="7467600" cy="3962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486929"/>
                <a:gridCol w="1524000"/>
                <a:gridCol w="1456671"/>
              </a:tblGrid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practice is more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practice is less important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Reduced workload/part-time work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Formal mentoring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Formal job rotation program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54%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Day care facility or financial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support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Informal support for partner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placement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Formal support for partner placement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  <a:endParaRPr lang="en-US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799" y="304800"/>
            <a:ext cx="7247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Organizations that rated </a:t>
            </a:r>
            <a:r>
              <a:rPr lang="en-US" sz="2400" dirty="0" smtClean="0">
                <a:latin typeface="Calibri" panose="020F0502020204030204" pitchFamily="34" charset="0"/>
              </a:rPr>
              <a:t>formal job rotation as </a:t>
            </a:r>
            <a:r>
              <a:rPr lang="en-US" sz="2400" dirty="0">
                <a:latin typeface="Calibri" panose="020F0502020204030204" pitchFamily="34" charset="0"/>
              </a:rPr>
              <a:t>more important generally had more women </a:t>
            </a:r>
            <a:r>
              <a:rPr lang="en-US" sz="2400" u="sng" dirty="0">
                <a:latin typeface="Calibri" panose="020F0502020204030204" pitchFamily="34" charset="0"/>
              </a:rPr>
              <a:t>executives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556" y="5919281"/>
            <a:ext cx="472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More important = very or extremely important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Less important = not, slightly, or moderately important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1470121"/>
              </p:ext>
            </p:extLst>
          </p:nvPr>
        </p:nvGraphicFramePr>
        <p:xfrm>
          <a:off x="609600" y="246000"/>
          <a:ext cx="7467600" cy="6009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276600"/>
                <a:gridCol w="22098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Corporate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values were related to the % of women in executive leadership</a:t>
                      </a:r>
                      <a:endParaRPr lang="en-US" sz="20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value is more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% of women </a:t>
                      </a:r>
                      <a:r>
                        <a:rPr lang="en-US" u="sng" dirty="0" smtClean="0">
                          <a:latin typeface="Calibri" panose="020F0502020204030204" pitchFamily="34" charset="0"/>
                        </a:rPr>
                        <a:t>executives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in orgs where value is less important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Ethical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Dedicated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Communicative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Collaborative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Intelligent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Strategic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Inspiring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Decisive</a:t>
                      </a:r>
                      <a:endParaRPr lang="en-US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Authentic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Compassionate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Assertive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Charismatic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Sensitive</a:t>
                      </a:r>
                      <a:endParaRPr lang="en-US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6255640"/>
            <a:ext cx="472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More important = highly or extremely important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Less important = not, slightly, or moderately important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SURVEY’S Conclusions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Companies with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gender-focused development practices </a:t>
            </a:r>
            <a:r>
              <a:rPr lang="en-US" dirty="0" smtClean="0">
                <a:latin typeface="Calibri" panose="020F0502020204030204" pitchFamily="34" charset="0"/>
              </a:rPr>
              <a:t>generally have more women in executive and managerial roles.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formal or informal women’s network </a:t>
            </a:r>
            <a:r>
              <a:rPr lang="en-US" dirty="0" smtClean="0">
                <a:latin typeface="Calibri" panose="020F0502020204030204" pitchFamily="34" charset="0"/>
              </a:rPr>
              <a:t>is the practice that is most strongly associated with having more women in managerial and executive roles.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Companies with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general development practices </a:t>
            </a:r>
            <a:r>
              <a:rPr lang="en-US" dirty="0" smtClean="0">
                <a:latin typeface="Calibri" panose="020F0502020204030204" pitchFamily="34" charset="0"/>
              </a:rPr>
              <a:t>also generally have more women in executive and managerial roles.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Flex-time arrangements</a:t>
            </a:r>
            <a:r>
              <a:rPr lang="en-US" dirty="0" smtClean="0">
                <a:latin typeface="Calibri" panose="020F0502020204030204" pitchFamily="34" charset="0"/>
              </a:rPr>
              <a:t> are associated with having more women in both managerial and executive roles, while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formal job rotation</a:t>
            </a:r>
            <a:r>
              <a:rPr lang="en-US" dirty="0" smtClean="0">
                <a:latin typeface="Calibri" panose="020F0502020204030204" pitchFamily="34" charset="0"/>
              </a:rPr>
              <a:t> is associated with having more women in executive roles.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Companies that value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assertive</a:t>
            </a:r>
            <a:r>
              <a:rPr lang="en-US" dirty="0" smtClean="0">
                <a:latin typeface="Calibri" panose="020F0502020204030204" pitchFamily="34" charset="0"/>
              </a:rPr>
              <a:t> leaders have fewer women in managerial roles. Companies that value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communicative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inspiring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compassionate</a:t>
            </a:r>
            <a:r>
              <a:rPr lang="en-US" dirty="0" smtClean="0">
                <a:latin typeface="Calibri" panose="020F0502020204030204" pitchFamily="34" charset="0"/>
              </a:rPr>
              <a:t>, and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sensitive </a:t>
            </a:r>
            <a:r>
              <a:rPr lang="en-US" dirty="0" smtClean="0">
                <a:latin typeface="Calibri" panose="020F0502020204030204" pitchFamily="34" charset="0"/>
              </a:rPr>
              <a:t>leaders have more women in executive roles.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Learn to speak up</a:t>
            </a:r>
          </a:p>
          <a:p>
            <a:pPr lvl="2"/>
            <a:r>
              <a:rPr lang="en-US" dirty="0" smtClean="0"/>
              <a:t>Be strategic and persistent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 other women</a:t>
            </a:r>
          </a:p>
          <a:p>
            <a:pPr lvl="2"/>
            <a:r>
              <a:rPr lang="en-US" dirty="0" smtClean="0"/>
              <a:t>Serve as mentors</a:t>
            </a:r>
          </a:p>
          <a:p>
            <a:pPr lvl="2"/>
            <a:r>
              <a:rPr lang="en-US" dirty="0" smtClean="0"/>
              <a:t>Make sure enough women are at the table</a:t>
            </a:r>
          </a:p>
          <a:p>
            <a:pPr lvl="2"/>
            <a:r>
              <a:rPr lang="en-US" dirty="0" smtClean="0"/>
              <a:t>Look for ways to recognize women’s leadership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Organize</a:t>
            </a:r>
          </a:p>
          <a:p>
            <a:pPr lvl="2"/>
            <a:r>
              <a:rPr lang="en-US" dirty="0" smtClean="0"/>
              <a:t>Establish informal or formal networking programs for women</a:t>
            </a:r>
          </a:p>
          <a:p>
            <a:pPr lvl="2"/>
            <a:r>
              <a:rPr lang="en-US" dirty="0" smtClean="0"/>
              <a:t>Establish programs focused on developing women’s leadership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30" name="Picture 6" descr="Image result for images of mentoring in the workpla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9474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MATTER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47% of U.S. labor force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52% of professional-level employees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59% of college-educated, entry-level work force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315968" y="1417638"/>
            <a:ext cx="414223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50% of U.S. population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6068"/>
            <a:ext cx="3813048" cy="2091531"/>
          </a:xfrm>
          <a:prstGeom prst="rect">
            <a:avLst/>
          </a:prstGeom>
        </p:spPr>
      </p:pic>
      <p:pic>
        <p:nvPicPr>
          <p:cNvPr id="2054" name="Picture 6" descr="http://d236bkdxj385sg.cloudfront.net/wp-content/uploads/2012/04/three_professional_wo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3657599"/>
            <a:ext cx="3858768" cy="28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Extend our expertise into the community</a:t>
            </a:r>
          </a:p>
          <a:p>
            <a:pPr lvl="2"/>
            <a:r>
              <a:rPr lang="en-US" dirty="0" smtClean="0"/>
              <a:t>Volunteer our time</a:t>
            </a:r>
          </a:p>
          <a:p>
            <a:pPr lvl="2"/>
            <a:r>
              <a:rPr lang="en-US" dirty="0" smtClean="0"/>
              <a:t>Join women’s advocacy organizations</a:t>
            </a:r>
          </a:p>
          <a:p>
            <a:pPr lvl="2"/>
            <a:r>
              <a:rPr lang="en-US" dirty="0" smtClean="0"/>
              <a:t>Participate in community leadership programs</a:t>
            </a:r>
          </a:p>
          <a:p>
            <a:pPr lvl="2"/>
            <a:r>
              <a:rPr lang="en-US" dirty="0" smtClean="0"/>
              <a:t>Attend public governing board meetings</a:t>
            </a:r>
          </a:p>
          <a:p>
            <a:pPr lvl="2"/>
            <a:r>
              <a:rPr lang="en-US" dirty="0" smtClean="0"/>
              <a:t>Serve on city and county boards and commissions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habitatriverside.org/wp-content/uploads/2013/05/DSC_20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14" y="1752600"/>
            <a:ext cx="3657600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ntvwdtn.files.wordpress.com/2015/04/city-commission-open-candidates-night.jpg?w=350&amp;h=200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14" y="4487010"/>
            <a:ext cx="3886986" cy="22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Encourage women to run for political office</a:t>
            </a:r>
          </a:p>
          <a:p>
            <a:pPr lvl="2"/>
            <a:r>
              <a:rPr lang="en-US" dirty="0"/>
              <a:t>Support them with </a:t>
            </a:r>
            <a:r>
              <a:rPr lang="en-US" dirty="0" smtClean="0"/>
              <a:t>our </a:t>
            </a:r>
            <a:r>
              <a:rPr lang="en-US" dirty="0"/>
              <a:t>time, money and vote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for political office</a:t>
            </a:r>
          </a:p>
          <a:p>
            <a:pPr lvl="2"/>
            <a:r>
              <a:rPr lang="en-US" dirty="0" smtClean="0"/>
              <a:t>Attend a campaign training school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Put our money where our mouth is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ur personal and family philanthropy is an opportunity to express our beliefs and values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08" y="1752600"/>
            <a:ext cx="3657600" cy="238603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08" y="4138631"/>
            <a:ext cx="3536896" cy="268650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our VOICE!</a:t>
            </a:r>
            <a:endParaRPr lang="en-US" dirty="0"/>
          </a:p>
        </p:txBody>
      </p:sp>
      <p:pic>
        <p:nvPicPr>
          <p:cNvPr id="2050" name="Picture 2" descr="http://www.azquotes.com/picture-quotes/quote-women-need-to-see-ourselves-as-individuals-capable-of-creating-change-that-is-what-political-madeleine-m-kunin-82-70-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671816" cy="41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Have the Qualifications for Leadership positions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5695" y="1560512"/>
            <a:ext cx="3558941" cy="4829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7253" y="1560512"/>
            <a:ext cx="3657600" cy="491648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Women hold:</a:t>
            </a:r>
          </a:p>
          <a:p>
            <a:r>
              <a:rPr lang="en-US" sz="2000" dirty="0" smtClean="0"/>
              <a:t>57% </a:t>
            </a:r>
            <a:r>
              <a:rPr lang="en-US" sz="2000" dirty="0"/>
              <a:t>of bachelor’s degrees</a:t>
            </a:r>
          </a:p>
          <a:p>
            <a:r>
              <a:rPr lang="en-US" sz="2000" dirty="0"/>
              <a:t>60% of master’s </a:t>
            </a:r>
            <a:r>
              <a:rPr lang="en-US" sz="2000" dirty="0" smtClean="0"/>
              <a:t>degrees</a:t>
            </a:r>
          </a:p>
          <a:p>
            <a:r>
              <a:rPr lang="en-US" sz="2000" dirty="0" smtClean="0"/>
              <a:t>51% of doctoral degrees</a:t>
            </a:r>
            <a:endParaRPr lang="en-US" sz="2000" dirty="0"/>
          </a:p>
          <a:p>
            <a:r>
              <a:rPr lang="en-US" sz="2000" dirty="0"/>
              <a:t>48% of medical degrees</a:t>
            </a:r>
          </a:p>
          <a:p>
            <a:r>
              <a:rPr lang="en-US" sz="2000" dirty="0"/>
              <a:t>47% of law </a:t>
            </a:r>
            <a:r>
              <a:rPr lang="en-US" sz="2000" dirty="0" smtClean="0"/>
              <a:t>degrees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However, they are only:</a:t>
            </a:r>
          </a:p>
          <a:p>
            <a:r>
              <a:rPr lang="en-US" sz="2000" dirty="0" smtClean="0"/>
              <a:t>31% of full professors</a:t>
            </a:r>
          </a:p>
          <a:p>
            <a:r>
              <a:rPr lang="en-US" sz="2000" dirty="0" smtClean="0"/>
              <a:t>26% of chief academic officers</a:t>
            </a:r>
          </a:p>
          <a:p>
            <a:r>
              <a:rPr lang="en-US" sz="2000" dirty="0"/>
              <a:t>22% of university presidents</a:t>
            </a:r>
          </a:p>
          <a:p>
            <a:r>
              <a:rPr lang="en-US" sz="2000" dirty="0" smtClean="0"/>
              <a:t>28% of board members</a:t>
            </a:r>
          </a:p>
          <a:p>
            <a:r>
              <a:rPr lang="en-US" sz="2000" dirty="0" smtClean="0"/>
              <a:t>17% of board chairs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2050" name="Picture 2" descr="Image result for women in health car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284" y="-2611081"/>
            <a:ext cx="39719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image of women profess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25146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657601"/>
            <a:ext cx="2590800" cy="2337054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cap="all" dirty="0" smtClean="0"/>
              <a:t>women also lag Behind MEN In private sector leadership positions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WOMEN ARE: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4.6% of Fortune 500 CEOs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19.2% of Fortune 500 board seats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/>
              <a:t>25.1 % of Fortune 500 executive officers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030" name="Picture 6" descr="http://www.catalyst.org/uploads/styles/static_chart_678wide/public/women_sp500companies_4.3.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37" y="1417638"/>
            <a:ext cx="4262063" cy="42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at Work, but not at the top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5695" y="1560512"/>
            <a:ext cx="3558941" cy="48291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7253" y="1560512"/>
            <a:ext cx="3657600" cy="4916488"/>
          </a:xfrm>
        </p:spPr>
        <p:txBody>
          <a:bodyPr>
            <a:normAutofit/>
          </a:bodyPr>
          <a:lstStyle/>
          <a:p>
            <a:r>
              <a:rPr lang="en-US" dirty="0" smtClean="0"/>
              <a:t>Health care</a:t>
            </a:r>
          </a:p>
          <a:p>
            <a:pPr lvl="1"/>
            <a:r>
              <a:rPr lang="en-US" dirty="0" smtClean="0"/>
              <a:t>78.4% of labor force</a:t>
            </a:r>
          </a:p>
          <a:p>
            <a:pPr lvl="1"/>
            <a:r>
              <a:rPr lang="en-US" dirty="0" smtClean="0"/>
              <a:t>34.3% of physicians </a:t>
            </a:r>
          </a:p>
          <a:p>
            <a:pPr lvl="1"/>
            <a:r>
              <a:rPr lang="en-US" dirty="0" smtClean="0"/>
              <a:t>14.6% of executive officers</a:t>
            </a:r>
          </a:p>
          <a:p>
            <a:pPr lvl="1"/>
            <a:r>
              <a:rPr lang="en-US" dirty="0" smtClean="0"/>
              <a:t>12.4% of board directors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6146" name="Picture 2" descr="Image result for women in health car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68463"/>
            <a:ext cx="2819399" cy="24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lama.vwclient.com/wp-content/uploads/2015/11/femaleshealthcare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6198"/>
            <a:ext cx="79766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Women in Political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en-US" dirty="0"/>
              <a:t>U.S. Congress in </a:t>
            </a:r>
            <a:r>
              <a:rPr lang="en-US" dirty="0" smtClean="0"/>
              <a:t>2016:</a:t>
            </a:r>
          </a:p>
          <a:p>
            <a:pPr lvl="1"/>
            <a:r>
              <a:rPr lang="en-US" sz="2000" dirty="0" smtClean="0"/>
              <a:t>Women make up </a:t>
            </a:r>
            <a:r>
              <a:rPr lang="en-US" sz="2000" dirty="0" smtClean="0">
                <a:solidFill>
                  <a:srgbClr val="FF0000"/>
                </a:solidFill>
              </a:rPr>
              <a:t>19.4%</a:t>
            </a:r>
            <a:r>
              <a:rPr lang="en-US" sz="2000" dirty="0" smtClean="0"/>
              <a:t> of the U.S. Congress</a:t>
            </a:r>
          </a:p>
          <a:p>
            <a:pPr lvl="1"/>
            <a:r>
              <a:rPr lang="en-US" sz="2000" dirty="0" smtClean="0"/>
              <a:t>Record </a:t>
            </a:r>
            <a:r>
              <a:rPr lang="en-US" sz="2000" dirty="0">
                <a:solidFill>
                  <a:srgbClr val="FF0000"/>
                </a:solidFill>
              </a:rPr>
              <a:t>104</a:t>
            </a:r>
            <a:r>
              <a:rPr lang="en-US" sz="2000" dirty="0"/>
              <a:t> (76D, 28R) women in 114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Congress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20</a:t>
            </a:r>
            <a:r>
              <a:rPr lang="en-US" sz="2000" dirty="0"/>
              <a:t> (14D, 6R) in U.S. Senate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84</a:t>
            </a:r>
            <a:r>
              <a:rPr lang="en-US" sz="2000" dirty="0"/>
              <a:t> (62D, 22R) in U.S. House of Representatives</a:t>
            </a:r>
          </a:p>
          <a:p>
            <a:pPr lvl="1"/>
            <a:r>
              <a:rPr lang="en-US" sz="2000" dirty="0" smtClean="0"/>
              <a:t>97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in world compared to other </a:t>
            </a:r>
            <a:r>
              <a:rPr lang="en-US" sz="2000" dirty="0" smtClean="0"/>
              <a:t>democracies</a:t>
            </a:r>
            <a:endParaRPr lang="en-US" sz="2000" dirty="0"/>
          </a:p>
          <a:p>
            <a:pPr marL="731520" lvl="2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731520" lvl="2" indent="0">
              <a:buNone/>
            </a:pPr>
            <a:endParaRPr lang="en-US" dirty="0"/>
          </a:p>
          <a:p>
            <a:pPr marL="73152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002"/>
            <a:ext cx="7519416" cy="346299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Top 15 Countries for Women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1506694"/>
              </p:ext>
            </p:extLst>
          </p:nvPr>
        </p:nvGraphicFramePr>
        <p:xfrm>
          <a:off x="457195" y="914406"/>
          <a:ext cx="7671820" cy="5791193"/>
        </p:xfrm>
        <a:graphic>
          <a:graphicData uri="http://schemas.openxmlformats.org/drawingml/2006/table">
            <a:tbl>
              <a:tblPr/>
              <a:tblGrid>
                <a:gridCol w="767182"/>
                <a:gridCol w="767182"/>
                <a:gridCol w="767182"/>
                <a:gridCol w="767182"/>
                <a:gridCol w="767182"/>
                <a:gridCol w="767182"/>
                <a:gridCol w="767182"/>
                <a:gridCol w="767182"/>
                <a:gridCol w="767182"/>
                <a:gridCol w="767182"/>
              </a:tblGrid>
              <a:tr h="173404">
                <a:tc gridSpan="10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WORLD CLASSIFICATION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404">
                <a:tc rowSpan="2">
                  <a:txBody>
                    <a:bodyPr/>
                    <a:lstStyle/>
                    <a:p>
                      <a:r>
                        <a:rPr lang="en-US" sz="800" b="1" dirty="0"/>
                        <a:t>Rank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b="1" dirty="0"/>
                        <a:t>Country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800" b="1" dirty="0"/>
                        <a:t>Lower or single House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800" b="1" dirty="0"/>
                        <a:t>Upper House or Senate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Elections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Seats*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Women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% W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Elections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Seats*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Women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% W</a:t>
                      </a:r>
                      <a:endParaRPr lang="en-US" sz="800" dirty="0"/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Rwanda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16.09.2013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51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63.8%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26.09.2011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38.5%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12.10.2014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130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53.1%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12.10.2014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36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17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47.2%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Cuba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03.02.2013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612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299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48.9%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4086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Seychelles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29.09.2011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43.8%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14.09.2014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349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43.6%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Senegal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01.07.2012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42.7%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07.06.2015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500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42.4%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01.07.2012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128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33.6%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2503"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South Africa </a:t>
                      </a:r>
                      <a:r>
                        <a:rPr lang="en-US" sz="800" b="1" u="sng" strike="noStrike" baseline="30000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1</a:t>
                      </a:r>
                      <a:endParaRPr lang="en-US" sz="800" b="1" dirty="0">
                        <a:solidFill>
                          <a:srgbClr val="33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07.05.2014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393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41.7%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21.05.2014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35.2%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17.02.2013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137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57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41.6%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19.04.2015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200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41.5%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11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Iceland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27.04.2013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41.3%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"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Namibia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29.11.2014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41.3%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08.12.2015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23.8%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"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Nicaragua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06.11.2011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92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38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41.3%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4086">
                <a:tc>
                  <a:txBody>
                    <a:bodyPr/>
                    <a:lstStyle/>
                    <a:p>
                      <a:r>
                        <a:rPr lang="en-US" sz="800" dirty="0"/>
                        <a:t>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Mozambique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15.10.2014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250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39.6%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670">
                <a:tc>
                  <a:txBody>
                    <a:bodyPr/>
                    <a:lstStyle/>
                    <a:p>
                      <a:r>
                        <a:rPr lang="en-US" sz="800" dirty="0"/>
                        <a:t>"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336666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</a:p>
                  </a:txBody>
                  <a:tcPr marL="40532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09.09.2013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169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67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39.6%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---</a:t>
                      </a:r>
                    </a:p>
                  </a:txBody>
                  <a:tcPr marL="12160" marR="12160" marT="12160" marB="12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Political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Statewide Executive Office: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75</a:t>
            </a:r>
            <a:r>
              <a:rPr lang="en-US" sz="2400" dirty="0"/>
              <a:t> women (32D, 42R, 1NP) = 24% of 312 positions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6</a:t>
            </a:r>
            <a:r>
              <a:rPr lang="en-US" sz="2400" dirty="0"/>
              <a:t> women governors (3D, 3R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r>
              <a:rPr lang="en-US" dirty="0"/>
              <a:t>State Legislatures: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1,805 </a:t>
            </a:r>
            <a:r>
              <a:rPr lang="en-US" sz="2000" dirty="0"/>
              <a:t>women (1,079D, 707R, 11NP) = 24.4% of 7,383 seats</a:t>
            </a:r>
          </a:p>
          <a:p>
            <a:pPr lvl="1"/>
            <a:r>
              <a:rPr lang="en-US" sz="2000" dirty="0"/>
              <a:t>Top 10 states: Colorado (42%), Vermont, Arizona, Washington, Minnesota,  Illinois, Maryland, Nevada, Montana, Oregon (31.1%)</a:t>
            </a:r>
          </a:p>
          <a:p>
            <a:pPr lvl="1"/>
            <a:r>
              <a:rPr lang="en-US" sz="2000" dirty="0"/>
              <a:t>Bottom 10 states: Mississippi (13.2%), Wyoming, South Carolina, Oklahoma, Alabama, Louisiana, West Virginia, Utah, Kentucky, Tennessee (16.7%)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Dianne Bystrom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41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5099</TotalTime>
  <Words>2090</Words>
  <Application>Microsoft Office PowerPoint</Application>
  <PresentationFormat>On-screen Show (4:3)</PresentationFormat>
  <Paragraphs>647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</vt:lpstr>
      <vt:lpstr>Calibri</vt:lpstr>
      <vt:lpstr>Century Schoolbook</vt:lpstr>
      <vt:lpstr>Times New Roman</vt:lpstr>
      <vt:lpstr>Verdana</vt:lpstr>
      <vt:lpstr>Wingdings</vt:lpstr>
      <vt:lpstr>Wingdings 2</vt:lpstr>
      <vt:lpstr>Oriel</vt:lpstr>
      <vt:lpstr>Why Women’s Leadership Matters </vt:lpstr>
      <vt:lpstr>Women’s Leadership</vt:lpstr>
      <vt:lpstr>WOMEN MATTER</vt:lpstr>
      <vt:lpstr>Women Have the Qualifications for Leadership positions</vt:lpstr>
      <vt:lpstr>women also lag Behind MEN In private sector leadership positions</vt:lpstr>
      <vt:lpstr>Women at Work, but not at the top</vt:lpstr>
      <vt:lpstr>Women in Political Leadership</vt:lpstr>
      <vt:lpstr>Top 15 Countries for Women </vt:lpstr>
      <vt:lpstr>Women in Political Leadership</vt:lpstr>
      <vt:lpstr>Women in Political Leadership:  What about Iowa?</vt:lpstr>
      <vt:lpstr>PowerPoint Presentation</vt:lpstr>
      <vt:lpstr>PowerPoint Presentation</vt:lpstr>
      <vt:lpstr>PowerPoint Presentation</vt:lpstr>
      <vt:lpstr>PowerPoint Presentation</vt:lpstr>
      <vt:lpstr>WHY are not more women in leadership positions?</vt:lpstr>
      <vt:lpstr>WHY are not more women in leadership positions?</vt:lpstr>
      <vt:lpstr>WHY are not more women in leadership positions?</vt:lpstr>
      <vt:lpstr>WHY are not more women in leadership positions?</vt:lpstr>
      <vt:lpstr>WHY should we care?  Women’s Leadership MATTERS!</vt:lpstr>
      <vt:lpstr>WHY should we care?  Women’s Leadership MATTERS!</vt:lpstr>
      <vt:lpstr>Women’s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SURVEY’S Conclusions </vt:lpstr>
      <vt:lpstr>WHAT can we do?</vt:lpstr>
      <vt:lpstr>WHAT can we do?</vt:lpstr>
      <vt:lpstr>WHAT can we do?</vt:lpstr>
      <vt:lpstr>VALUE our VOICE!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Leadership</dc:title>
  <dc:creator>bizsetup</dc:creator>
  <cp:lastModifiedBy>Bystrom, Dianne G [CCCC]</cp:lastModifiedBy>
  <cp:revision>420</cp:revision>
  <cp:lastPrinted>2016-02-11T18:47:40Z</cp:lastPrinted>
  <dcterms:created xsi:type="dcterms:W3CDTF">2010-10-05T19:32:46Z</dcterms:created>
  <dcterms:modified xsi:type="dcterms:W3CDTF">2016-11-03T12:44:12Z</dcterms:modified>
</cp:coreProperties>
</file>